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4" r:id="rId2"/>
    <p:sldId id="26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7" autoAdjust="0"/>
    <p:restoredTop sz="85992" autoAdjust="0"/>
  </p:normalViewPr>
  <p:slideViewPr>
    <p:cSldViewPr snapToGrid="0">
      <p:cViewPr varScale="1">
        <p:scale>
          <a:sx n="88" d="100"/>
          <a:sy n="88" d="100"/>
        </p:scale>
        <p:origin x="8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09FFF-A71F-4673-ADBC-6CDC54675E32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D7B24-F10A-415F-B2BC-A4F723D457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349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4D7B24-F10A-415F-B2BC-A4F723D4574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532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1600" y="205579"/>
            <a:ext cx="7772400" cy="2387600"/>
          </a:xfrm>
        </p:spPr>
        <p:txBody>
          <a:bodyPr anchor="b">
            <a:normAutofit/>
          </a:bodyPr>
          <a:lstStyle>
            <a:lvl1pPr algn="l">
              <a:defRPr sz="5400" b="1" baseline="0">
                <a:latin typeface="Cambria" panose="02040503050406030204" pitchFamily="18" charset="0"/>
                <a:ea typeface="함초롬바탕" panose="02030504000101010101" pitchFamily="18" charset="-127"/>
              </a:defRPr>
            </a:lvl1pPr>
          </a:lstStyle>
          <a:p>
            <a:r>
              <a:rPr lang="en-US" altLang="ko-KR" dirty="0"/>
              <a:t>Title: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0650" y="3207466"/>
            <a:ext cx="3822700" cy="869234"/>
          </a:xfrm>
        </p:spPr>
        <p:txBody>
          <a:bodyPr>
            <a:normAutofit/>
          </a:bodyPr>
          <a:lstStyle>
            <a:lvl1pPr marL="0" indent="0" algn="ctr">
              <a:buNone/>
              <a:defRPr sz="2800" b="1" baseline="0"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dirty="0"/>
              <a:t>Name</a:t>
            </a:r>
            <a:endParaRPr 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6250901"/>
            <a:ext cx="9144000" cy="91435"/>
          </a:xfrm>
          <a:prstGeom prst="rect">
            <a:avLst/>
          </a:prstGeom>
          <a:solidFill>
            <a:srgbClr val="09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114144"/>
            <a:ext cx="9144000" cy="91435"/>
          </a:xfrm>
          <a:prstGeom prst="rect">
            <a:avLst/>
          </a:prstGeom>
          <a:solidFill>
            <a:srgbClr val="09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770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966998"/>
          </a:xfrm>
        </p:spPr>
        <p:txBody>
          <a:bodyPr/>
          <a:lstStyle>
            <a:lvl1pPr>
              <a:defRPr b="1" baseline="0">
                <a:latin typeface="Cambria" panose="02040503050406030204" pitchFamily="18" charset="0"/>
                <a:ea typeface="함초롬바탕" panose="02030504000101010101" pitchFamily="18" charset="-127"/>
                <a:cs typeface="함초롬바탕" panose="02030504000101010101" pitchFamily="18" charset="-127"/>
              </a:defRPr>
            </a:lvl1pPr>
          </a:lstStyle>
          <a:p>
            <a:r>
              <a:rPr lang="en-US" altLang="ko-KR" dirty="0"/>
              <a:t>Subtitle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697143"/>
            <a:ext cx="7886700" cy="4479820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>
              <a:lnSpc>
                <a:spcPct val="110000"/>
              </a:lnSpc>
              <a:defRPr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>
              <a:lnSpc>
                <a:spcPct val="110000"/>
              </a:lnSpc>
              <a:defRPr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>
              <a:lnSpc>
                <a:spcPct val="110000"/>
              </a:lnSpc>
              <a:defRPr baseline="0"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>
              <a:lnSpc>
                <a:spcPct val="110000"/>
              </a:lnSpc>
              <a:defRPr baseline="0">
                <a:latin typeface="Calibri" panose="020F0502020204030204" pitchFamily="34" charset="0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en-US" altLang="ko-KR" dirty="0"/>
              <a:t>First text</a:t>
            </a:r>
            <a:endParaRPr lang="ko-KR" altLang="en-US" dirty="0"/>
          </a:p>
          <a:p>
            <a:pPr lvl="1"/>
            <a:r>
              <a:rPr lang="en-US" altLang="ko-KR" dirty="0"/>
              <a:t>Second text</a:t>
            </a:r>
            <a:endParaRPr lang="ko-KR" altLang="en-US" dirty="0"/>
          </a:p>
          <a:p>
            <a:pPr lvl="2"/>
            <a:r>
              <a:rPr lang="en-US" altLang="ko-KR" dirty="0"/>
              <a:t>Third text</a:t>
            </a:r>
            <a:endParaRPr lang="ko-KR" altLang="en-US" dirty="0"/>
          </a:p>
          <a:p>
            <a:pPr lvl="3"/>
            <a:r>
              <a:rPr lang="en-US" altLang="ko-KR" dirty="0"/>
              <a:t>Fourth text</a:t>
            </a:r>
            <a:endParaRPr lang="ko-KR" altLang="en-US" dirty="0"/>
          </a:p>
          <a:p>
            <a:pPr lvl="4"/>
            <a:r>
              <a:rPr lang="en-US" altLang="ko-KR" dirty="0"/>
              <a:t>Fifth text</a:t>
            </a:r>
            <a:endParaRPr lang="en-US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740229" y="1511512"/>
            <a:ext cx="7402285" cy="6244"/>
          </a:xfrm>
          <a:prstGeom prst="line">
            <a:avLst/>
          </a:prstGeom>
          <a:ln>
            <a:solidFill>
              <a:srgbClr val="092E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/>
          <p:cNvGrpSpPr/>
          <p:nvPr userDrawn="1"/>
        </p:nvGrpSpPr>
        <p:grpSpPr>
          <a:xfrm>
            <a:off x="5701519" y="6120631"/>
            <a:ext cx="3962400" cy="658540"/>
            <a:chOff x="4441371" y="9605509"/>
            <a:chExt cx="3669358" cy="658540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190" b="93103" l="2070" r="33007">
                          <a14:foregroundMark x1="12200" y1="45690" x2="12200" y2="45690"/>
                          <a14:foregroundMark x1="12527" y1="52586" x2="12527" y2="52586"/>
                          <a14:foregroundMark x1="12636" y1="50431" x2="12636" y2="504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4818"/>
            <a:stretch/>
          </p:blipFill>
          <p:spPr>
            <a:xfrm>
              <a:off x="4441371" y="9605509"/>
              <a:ext cx="786593" cy="65854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155392" y="9699451"/>
              <a:ext cx="2955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+mj-lt"/>
                </a:rPr>
                <a:t>THE CATHOLIC UNIVERSITY OF KOREA</a:t>
              </a:r>
            </a:p>
            <a:p>
              <a:r>
                <a:rPr lang="en-US" altLang="ko-KR" sz="1400" b="1" dirty="0">
                  <a:ea typeface="+mj-ea"/>
                </a:rPr>
                <a:t>SEOUL ST. MARY’S HOSPITAL</a:t>
              </a:r>
              <a:endParaRPr lang="ko-KR" altLang="en-US" sz="1400" b="1" dirty="0"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433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624659"/>
            <a:ext cx="7886700" cy="2852737"/>
          </a:xfrm>
        </p:spPr>
        <p:txBody>
          <a:bodyPr anchor="b">
            <a:normAutofit/>
          </a:bodyPr>
          <a:lstStyle>
            <a:lvl1pPr>
              <a:defRPr sz="4800" b="1" baseline="0">
                <a:latin typeface="Cambria" panose="02040503050406030204" pitchFamily="18" charset="0"/>
                <a:ea typeface="함초롬바탕" panose="02030504000101010101" pitchFamily="18" charset="-127"/>
              </a:defRPr>
            </a:lvl1pPr>
          </a:lstStyle>
          <a:p>
            <a:r>
              <a:rPr lang="en-US" altLang="ko-KR" dirty="0"/>
              <a:t>Title: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dirty="0"/>
              <a:t>Text</a:t>
            </a:r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-4762" y="4490093"/>
            <a:ext cx="9144000" cy="91435"/>
          </a:xfrm>
          <a:prstGeom prst="rect">
            <a:avLst/>
          </a:prstGeom>
          <a:solidFill>
            <a:srgbClr val="09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0876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baseline="0">
                <a:latin typeface="Cambria" panose="02040503050406030204" pitchFamily="18" charset="0"/>
                <a:ea typeface="함초롬바탕" panose="02030504000101010101" pitchFamily="18" charset="-127"/>
              </a:defRPr>
            </a:lvl1pPr>
          </a:lstStyle>
          <a:p>
            <a:r>
              <a:rPr lang="en-US" altLang="ko-KR" dirty="0"/>
              <a:t>End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9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706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370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435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696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90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650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339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85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FB1F1-FBE9-4AAC-917F-F8A7B533FF84}" type="datetimeFigureOut">
              <a:rPr lang="ko-KR" altLang="en-US" smtClean="0"/>
              <a:t>2023-02-25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85CD-B689-492E-9070-7AB2971EF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2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762000" y="622867"/>
            <a:ext cx="7772400" cy="2387600"/>
          </a:xfrm>
        </p:spPr>
        <p:txBody>
          <a:bodyPr>
            <a:normAutofit/>
          </a:bodyPr>
          <a:lstStyle/>
          <a:p>
            <a:r>
              <a:rPr lang="en-US" altLang="ko-KR" sz="4400" b="0" dirty="0"/>
              <a:t>Noticeable articles of year 2022 about TARE: Interventional Radiologist’s choice </a:t>
            </a:r>
            <a:r>
              <a:rPr lang="en-US" altLang="ko-KR" b="0" dirty="0"/>
              <a:t>	</a:t>
            </a: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atin typeface="+mn-lt"/>
              </a:rPr>
              <a:t>Jung Suk Oh</a:t>
            </a:r>
            <a:endParaRPr lang="ko-KR" altLang="en-US" dirty="0">
              <a:latin typeface="+mn-lt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660650" y="4076700"/>
            <a:ext cx="3822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Department of Radiology</a:t>
            </a:r>
            <a:br>
              <a:rPr lang="en-US" altLang="ko-KR" sz="2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000" i="1" dirty="0">
                <a:latin typeface="Calibri" panose="020F0502020204030204" pitchFamily="34" charset="0"/>
                <a:cs typeface="Calibri" panose="020F0502020204030204" pitchFamily="34" charset="0"/>
              </a:rPr>
              <a:t>Catholic University of Korea</a:t>
            </a:r>
            <a:br>
              <a:rPr lang="en-US" altLang="ko-KR" sz="2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000" i="1" dirty="0">
                <a:latin typeface="Calibri" panose="020F0502020204030204" pitchFamily="34" charset="0"/>
                <a:cs typeface="Calibri" panose="020F0502020204030204" pitchFamily="34" charset="0"/>
              </a:rPr>
              <a:t>Seoul St. Mary’s Hospital</a:t>
            </a:r>
            <a:endParaRPr lang="ko-KR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252" t="15106"/>
          <a:stretch/>
        </p:blipFill>
        <p:spPr>
          <a:xfrm>
            <a:off x="6547644" y="203936"/>
            <a:ext cx="2596356" cy="62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8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Overview of articles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TARE for hepatic metastasis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TARE for HCC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TARE combined with chemotherapy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/>
              <a:t>Dosimetry</a:t>
            </a:r>
          </a:p>
        </p:txBody>
      </p:sp>
    </p:spTree>
    <p:extLst>
      <p:ext uri="{BB962C8B-B14F-4D97-AF65-F5344CB8AC3E}">
        <p14:creationId xmlns:p14="http://schemas.microsoft.com/office/powerpoint/2010/main" val="2821166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2704831"/>
            <a:ext cx="7886700" cy="3472132"/>
          </a:xfrm>
        </p:spPr>
        <p:txBody>
          <a:bodyPr/>
          <a:lstStyle/>
          <a:p>
            <a:r>
              <a:rPr lang="en-US" altLang="ko-KR" dirty="0"/>
              <a:t>Review article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dirty="0"/>
              <a:t>Clinical Results of SIRT in HCC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dirty="0"/>
              <a:t>Clinical Dosimetry in SIRT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dirty="0"/>
              <a:t>Personalized Dosimetry in SIRT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dirty="0"/>
              <a:t>Good HCC Candidates for SIRT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05" y="73348"/>
            <a:ext cx="7735926" cy="26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73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b="1" dirty="0"/>
              <a:t>Clinical Results of SIRT in HCC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b="1" dirty="0"/>
              <a:t> </a:t>
            </a:r>
            <a:r>
              <a:rPr lang="en-US" altLang="ko-KR" dirty="0"/>
              <a:t>SIRT, alternative treatment for patients with BCLC A,B,C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BCLC stage </a:t>
            </a:r>
            <a:r>
              <a:rPr lang="en-US" altLang="ko-KR" b="1" dirty="0"/>
              <a:t>A</a:t>
            </a:r>
            <a:r>
              <a:rPr lang="en-US" altLang="ko-KR" dirty="0"/>
              <a:t> : very efficient to </a:t>
            </a:r>
            <a:r>
              <a:rPr lang="en-US" altLang="ko-KR" dirty="0" err="1"/>
              <a:t>unresectable</a:t>
            </a:r>
            <a:r>
              <a:rPr lang="en-US" altLang="ko-KR" dirty="0"/>
              <a:t> solitary HCC alone or for use as a </a:t>
            </a:r>
            <a:r>
              <a:rPr lang="en-US" altLang="ko-KR" dirty="0" err="1"/>
              <a:t>neoadjuvant</a:t>
            </a:r>
            <a:r>
              <a:rPr lang="en-US" altLang="ko-KR" dirty="0"/>
              <a:t> bridge in a curative surgical approach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BCLC stage </a:t>
            </a:r>
            <a:r>
              <a:rPr lang="en-US" altLang="ko-KR" b="1" dirty="0"/>
              <a:t>B</a:t>
            </a:r>
            <a:r>
              <a:rPr lang="en-US" altLang="ko-KR" dirty="0"/>
              <a:t>: similar survival outcomes with </a:t>
            </a:r>
            <a:r>
              <a:rPr lang="en-US" altLang="ko-KR" dirty="0" err="1"/>
              <a:t>cTACE</a:t>
            </a:r>
            <a:r>
              <a:rPr lang="en-US" altLang="ko-KR" dirty="0"/>
              <a:t>, longer TTP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BCLC stage </a:t>
            </a:r>
            <a:r>
              <a:rPr lang="en-US" altLang="ko-KR" b="1" dirty="0"/>
              <a:t>C</a:t>
            </a:r>
            <a:r>
              <a:rPr lang="en-US" altLang="ko-KR" dirty="0"/>
              <a:t> : randomized controlled trials comparing SIRT to </a:t>
            </a:r>
            <a:r>
              <a:rPr lang="en-US" altLang="ko-KR" dirty="0" err="1"/>
              <a:t>sorafenib</a:t>
            </a:r>
            <a:r>
              <a:rPr lang="en-US" altLang="ko-KR" dirty="0"/>
              <a:t> have failed to demonstrate a superior outcome with SIRT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4438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36466" y="1649646"/>
            <a:ext cx="8132396" cy="5055953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sz="4400" b="1" dirty="0"/>
              <a:t>Personalized Dosimetry in SIRT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altLang="ko-KR" sz="2700" b="1" dirty="0"/>
              <a:t> </a:t>
            </a:r>
            <a:r>
              <a:rPr lang="en-US" altLang="ko-KR" sz="2700" dirty="0"/>
              <a:t>recommended activity prescription can induce suboptimal absorbed doses to tumors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en-US" altLang="ko-KR" sz="2700" dirty="0"/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en-US" altLang="ko-KR" sz="2700" dirty="0"/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en-US" altLang="ko-KR" sz="2700" dirty="0"/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en-US" altLang="ko-KR" sz="2700" dirty="0"/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en-US" altLang="ko-KR" sz="2700" dirty="0"/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en-US" altLang="ko-KR" sz="2700" dirty="0"/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endParaRPr lang="en-US" altLang="ko-KR" sz="2700" dirty="0"/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en-US" altLang="ko-KR" sz="2700" dirty="0"/>
              <a:t>At least 205 </a:t>
            </a:r>
            <a:r>
              <a:rPr lang="en-US" altLang="ko-KR" sz="2700" dirty="0" err="1"/>
              <a:t>Gy</a:t>
            </a:r>
            <a:r>
              <a:rPr lang="en-US" altLang="ko-KR" sz="2700" dirty="0"/>
              <a:t> to tumors (&gt;250 </a:t>
            </a:r>
            <a:r>
              <a:rPr lang="en-US" altLang="ko-KR" sz="2700" dirty="0" err="1"/>
              <a:t>Gy</a:t>
            </a:r>
            <a:r>
              <a:rPr lang="en-US" altLang="ko-KR" sz="2700" dirty="0"/>
              <a:t> if possible) was used, the clinical outcome was highly improved as compared to patients treated with the standard (120 </a:t>
            </a:r>
            <a:r>
              <a:rPr lang="en-US" altLang="ko-KR" sz="2700" dirty="0" err="1"/>
              <a:t>Gy</a:t>
            </a:r>
            <a:r>
              <a:rPr lang="en-US" altLang="ko-KR" sz="2700" dirty="0"/>
              <a:t> to the targeted liver) </a:t>
            </a:r>
            <a:r>
              <a:rPr lang="en-US" altLang="ko-KR" sz="2700" dirty="0" err="1"/>
              <a:t>dosimetric</a:t>
            </a:r>
            <a:r>
              <a:rPr lang="en-US" altLang="ko-KR" sz="2700" dirty="0"/>
              <a:t> approach</a:t>
            </a:r>
            <a:endParaRPr lang="ko-KR" altLang="en-US" sz="2700" dirty="0"/>
          </a:p>
        </p:txBody>
      </p:sp>
      <p:grpSp>
        <p:nvGrpSpPr>
          <p:cNvPr id="8" name="그룹 7"/>
          <p:cNvGrpSpPr/>
          <p:nvPr/>
        </p:nvGrpSpPr>
        <p:grpSpPr>
          <a:xfrm>
            <a:off x="1447690" y="2664396"/>
            <a:ext cx="6811326" cy="2248214"/>
            <a:chOff x="1072552" y="3141140"/>
            <a:chExt cx="6811326" cy="2248214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2552" y="3141140"/>
              <a:ext cx="6811326" cy="2248214"/>
            </a:xfrm>
            <a:prstGeom prst="rect">
              <a:avLst/>
            </a:prstGeom>
            <a:ln w="38100">
              <a:solidFill>
                <a:srgbClr val="FFC000"/>
              </a:solidFill>
            </a:ln>
            <a:effectLst/>
          </p:spPr>
        </p:pic>
        <p:sp>
          <p:nvSpPr>
            <p:cNvPr id="5" name="직사각형 4"/>
            <p:cNvSpPr/>
            <p:nvPr/>
          </p:nvSpPr>
          <p:spPr>
            <a:xfrm>
              <a:off x="4564185" y="4337538"/>
              <a:ext cx="2422770" cy="1953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4557644" y="4612481"/>
              <a:ext cx="2422770" cy="1953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572000" y="5119076"/>
              <a:ext cx="2422770" cy="1953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72506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b="1" dirty="0"/>
              <a:t>Optimization of Tumor Targeting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splitting the activity among multiple injections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for the different arterial branches of the tumor with small   </a:t>
            </a:r>
            <a:r>
              <a:rPr lang="en-US" altLang="ko-KR" dirty="0" err="1"/>
              <a:t>microcatheters</a:t>
            </a:r>
            <a:endParaRPr lang="en-US" altLang="ko-KR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Use CBCT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Use anti-reflux catheter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Vasoconstrictor(angiotensin II)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/>
              <a:t> Vasodilator(</a:t>
            </a:r>
            <a:r>
              <a:rPr lang="en-US" altLang="ko-KR" dirty="0" err="1"/>
              <a:t>dopexamine</a:t>
            </a:r>
            <a:r>
              <a:rPr lang="en-US" altLang="ko-K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53226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b="1" dirty="0"/>
              <a:t>Good HCC Candidates for SIRT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12" y="2520734"/>
            <a:ext cx="7065376" cy="335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03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1DE6423-5437-AA60-CDBA-47997B4A5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9" y="-144153"/>
            <a:ext cx="7886700" cy="303334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F131AF9-909A-1F43-12FD-AE7E0F25F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518" y="2811134"/>
            <a:ext cx="6019464" cy="3940296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CE8A599-82D7-6101-122B-0DDCF5F2A1F1}"/>
              </a:ext>
            </a:extLst>
          </p:cNvPr>
          <p:cNvSpPr/>
          <p:nvPr/>
        </p:nvSpPr>
        <p:spPr>
          <a:xfrm>
            <a:off x="5185317" y="3166946"/>
            <a:ext cx="780585" cy="350148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369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FC0E82-73D2-4F29-D464-21134A44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OS, TTP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5520E9-C7BB-EA15-F853-CF6D33DEE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/>
              <a:t>BCLC </a:t>
            </a:r>
            <a:r>
              <a:rPr lang="en-US" altLang="ko-KR" b="1" dirty="0"/>
              <a:t>A</a:t>
            </a:r>
            <a:r>
              <a:rPr lang="en-US" altLang="ko-KR" dirty="0"/>
              <a:t> : LT, resection &gt; radiation segmentectomy = RFA &gt; </a:t>
            </a:r>
            <a:r>
              <a:rPr lang="en-US" altLang="ko-KR" dirty="0" err="1"/>
              <a:t>cTACE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BCLC </a:t>
            </a:r>
            <a:r>
              <a:rPr lang="en-US" altLang="ko-KR" b="1" dirty="0"/>
              <a:t>B</a:t>
            </a:r>
            <a:r>
              <a:rPr lang="en-US" altLang="ko-KR" dirty="0"/>
              <a:t> : Radioembolization &gt; </a:t>
            </a:r>
            <a:r>
              <a:rPr lang="en-US" altLang="ko-KR" dirty="0" err="1"/>
              <a:t>cTACE</a:t>
            </a:r>
            <a:endParaRPr lang="en-US" altLang="ko-KR" dirty="0"/>
          </a:p>
          <a:p>
            <a:r>
              <a:rPr lang="en-US" altLang="ko-KR" sz="1800" dirty="0"/>
              <a:t> superior safety </a:t>
            </a:r>
            <a:r>
              <a:rPr lang="en-US" altLang="ko-KR" sz="1800" dirty="0" err="1"/>
              <a:t>profle</a:t>
            </a:r>
            <a:endParaRPr lang="en-US" altLang="ko-KR" sz="1800" dirty="0"/>
          </a:p>
          <a:p>
            <a:r>
              <a:rPr lang="en-US" altLang="ko-KR" sz="1800" dirty="0"/>
              <a:t> better tolerated the treatment</a:t>
            </a:r>
          </a:p>
          <a:p>
            <a:r>
              <a:rPr lang="en-US" altLang="ko-KR" sz="1800" dirty="0"/>
              <a:t> fewer hospitalizations and treatment sessions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BCLC </a:t>
            </a:r>
            <a:r>
              <a:rPr lang="en-US" altLang="ko-KR" b="1" dirty="0"/>
              <a:t>C</a:t>
            </a:r>
            <a:r>
              <a:rPr lang="en-US" altLang="ko-KR" dirty="0"/>
              <a:t> : Radioembolization = sorafenib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B3B772-6749-94B4-2B44-003BA7398E77}"/>
              </a:ext>
            </a:extLst>
          </p:cNvPr>
          <p:cNvSpPr txBox="1"/>
          <p:nvPr/>
        </p:nvSpPr>
        <p:spPr>
          <a:xfrm>
            <a:off x="4833256" y="2362200"/>
            <a:ext cx="2819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Best option of inoperable pt.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32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D6D6AF-97CB-A4EF-96F3-9D38ABF0E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428999"/>
            <a:ext cx="7886700" cy="2747963"/>
          </a:xfrm>
        </p:spPr>
        <p:txBody>
          <a:bodyPr/>
          <a:lstStyle/>
          <a:p>
            <a:r>
              <a:rPr lang="en-US" altLang="ko-KR" dirty="0"/>
              <a:t>TARE as an Alternative Treatment to </a:t>
            </a:r>
            <a:r>
              <a:rPr lang="en-US" altLang="ko-KR" dirty="0" err="1"/>
              <a:t>cTACE</a:t>
            </a:r>
            <a:endParaRPr lang="en-US" altLang="ko-KR" dirty="0"/>
          </a:p>
          <a:p>
            <a:r>
              <a:rPr lang="en-US" altLang="ko-KR" dirty="0"/>
              <a:t>TACE and TARE as First-Line Treatments 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E1A7ACD-167A-FDC4-3288-AE7E981C6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63" y="236901"/>
            <a:ext cx="6654714" cy="319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86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434C65-9046-413C-4BE0-0A018758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000" dirty="0"/>
              <a:t>TARE as an Alternative Treatment to </a:t>
            </a:r>
            <a:r>
              <a:rPr lang="en-US" altLang="ko-KR" sz="3000" dirty="0" err="1"/>
              <a:t>cTACE</a:t>
            </a:r>
            <a:endParaRPr lang="ko-KR" altLang="en-US" sz="30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79A2035-6FCF-811A-C812-ACBDAA56F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US" altLang="ko-KR" dirty="0"/>
              <a:t>Current research outcomes of personalized dosimetry suggest potential improved therapeutic benefits of TARE over </a:t>
            </a:r>
            <a:r>
              <a:rPr lang="en-US" altLang="ko-KR" dirty="0" err="1"/>
              <a:t>cTACE</a:t>
            </a:r>
            <a:endParaRPr lang="en-US" altLang="ko-KR" dirty="0"/>
          </a:p>
          <a:p>
            <a:pPr>
              <a:lnSpc>
                <a:spcPct val="160000"/>
              </a:lnSpc>
            </a:pPr>
            <a:r>
              <a:rPr lang="en-US" altLang="ko-KR" dirty="0"/>
              <a:t>A significantly higher cost</a:t>
            </a:r>
          </a:p>
          <a:p>
            <a:pPr>
              <a:lnSpc>
                <a:spcPct val="160000"/>
              </a:lnSpc>
            </a:pPr>
            <a:r>
              <a:rPr lang="en-US" altLang="ko-KR" dirty="0"/>
              <a:t>Good candidates : older patients, patients with poor performance status or severe comorbidities, or patients with large tumor</a:t>
            </a:r>
          </a:p>
          <a:p>
            <a:pPr>
              <a:lnSpc>
                <a:spcPct val="160000"/>
              </a:lnSpc>
            </a:pPr>
            <a:r>
              <a:rPr lang="en-US" altLang="ko-KR" dirty="0"/>
              <a:t>R </a:t>
            </a:r>
            <a:r>
              <a:rPr lang="en-US" altLang="ko-KR" dirty="0" err="1"/>
              <a:t>emnant</a:t>
            </a:r>
            <a:r>
              <a:rPr lang="en-US" altLang="ko-KR" dirty="0"/>
              <a:t> liver function after the procedure should be carefully evaluated (radioembolization-induced liver disease)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7908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79BEC7F-D318-D91B-7A82-AB1629CD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04" y="289687"/>
            <a:ext cx="6344535" cy="207674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E318EB4-5565-C951-1420-AB9663F4E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831" y="3610388"/>
            <a:ext cx="6458851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56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 you for listening.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4071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3467</TotalTime>
  <Words>373</Words>
  <Application>Microsoft Office PowerPoint</Application>
  <PresentationFormat>화면 슬라이드 쇼(4:3)</PresentationFormat>
  <Paragraphs>53</Paragraphs>
  <Slides>13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0" baseType="lpstr">
      <vt:lpstr>맑은 고딕</vt:lpstr>
      <vt:lpstr>Arial</vt:lpstr>
      <vt:lpstr>Calibri</vt:lpstr>
      <vt:lpstr>Calibri Light</vt:lpstr>
      <vt:lpstr>Cambria</vt:lpstr>
      <vt:lpstr>Wingdings</vt:lpstr>
      <vt:lpstr>Office 테마</vt:lpstr>
      <vt:lpstr>Noticeable articles of year 2022 about TARE: Interventional Radiologist’s choice  </vt:lpstr>
      <vt:lpstr>Overview of articles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OS, TTP</vt:lpstr>
      <vt:lpstr>PowerPoint 프레젠테이션</vt:lpstr>
      <vt:lpstr>TARE as an Alternative Treatment to cTACE</vt:lpstr>
      <vt:lpstr>PowerPoint 프레젠테이션</vt:lpstr>
      <vt:lpstr>Thank you for listening.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Jung JY</dc:creator>
  <cp:lastModifiedBy>오정석</cp:lastModifiedBy>
  <cp:revision>23</cp:revision>
  <dcterms:created xsi:type="dcterms:W3CDTF">2020-09-03T06:57:07Z</dcterms:created>
  <dcterms:modified xsi:type="dcterms:W3CDTF">2023-02-25T09:55:44Z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asoo_Trace_ID">
    <vt:lpwstr>eyJub2RlMSI6eyJkc2QiOiIwMTAwMDAwMDAwMDAzMTk0IiwibG9nVGltZSI6IjIwMjMtMDItMjFUMDc6MTA6MjFaIiwicElEIjoxLCJ0cmFjZUlkIjoiNEJCQzhEQjI1QjEwNEYxM0I1Q0JGMzJDODkyODg4QjgiLCJ1c2VyQ29kZSI6IjEwMzAxODAyIn0sIm5vZGUyIjp7ImRzZCI6IjAxMDAwMDAwMDAwMDMxOTQiLCJsb2dUaW1lIjoiMjAyMy0wMi0yMVQwNzoxMDoyMVoiLCJwSUQiOjEsInRyYWNlSWQiOiI0QkJDOERCMjVCMTA0RjEzQjVDQkYzMkM4OTI4ODhCOCIsInVzZXJDb2RlIjoiMTAzMDE4MDIifSwibm9kZTMiOnsiZHNkIjoiMDEwMDAwMDAwMDAwMzE5NCIsImxvZ1RpbWUiOiIyMDIzLTAyLTIxVDA3OjEwOjIxWiIsInBJRCI6MSwidHJhY2VJZCI6IjRCQkM4REIyNUIxMDRGMTNCNUNCRjMyQzg5Mjg4OEI4IiwidXNlckNvZGUiOiIxMDMwMTgwMiJ9LCJub2RlNCI6eyJkc2QiOiIwMTAwMDAwMDAwMDAzMTk0IiwibG9nVGltZSI6IjIwMjMtMDItMjRUMDc6MDA6NDVaIiwicElEIjoxLCJ0cmFjZUlkIjoiQ0FFN0JCMDcxQjdBNEZEQjlBQTc0QUNCRTMxQUE4OTciLCJ1c2VyQ29kZSI6IjEwMzAxODAyIn0sIm5vZGU1Ijp7ImRzZCI6IjAwMDAwMDAwMDAwMDAwMDAiLCJsb2dUaW1lIjoiMjAyMy0wMi0yNFQwNzozMjozMFoiLCJwSUQiOjIwNDgsInRyYWNlSWQiOiI1ODVFMkE2ODY4RUM0QkM2OEU3NkIwNzRBQzFFQTkxMiIsInVzZXJDb2RlIjoiMTAzMDE4MDIifSwibm9kZUNvdW50IjozfQ==</vt:lpwstr>
  </property>
  <property fmtid="{D5CDD505-2E9C-101B-9397-08002B2CF9AE}" pid="3" name="FDRClass">
    <vt:lpwstr>0</vt:lpwstr>
  </property>
  <property fmtid="{D5CDD505-2E9C-101B-9397-08002B2CF9AE}" pid="4" name="FDRSet">
    <vt:lpwstr>manual</vt:lpwstr>
  </property>
</Properties>
</file>