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61" r:id="rId3"/>
    <p:sldId id="259" r:id="rId4"/>
    <p:sldId id="260" r:id="rId5"/>
    <p:sldId id="257" r:id="rId6"/>
  </p:sldIdLst>
  <p:sldSz cx="7559675" cy="1069181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  <a:srgbClr val="571589"/>
    <a:srgbClr val="AEEAB9"/>
    <a:srgbClr val="FF99CC"/>
    <a:srgbClr val="FFCCCC"/>
    <a:srgbClr val="FFCCFF"/>
    <a:srgbClr val="400F65"/>
    <a:srgbClr val="421585"/>
    <a:srgbClr val="4C1278"/>
    <a:srgbClr val="3D07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32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02" y="16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FDCF-0655-415C-8F93-C59252E88B1D}" type="datetimeFigureOut">
              <a:rPr lang="ko-KR" altLang="en-US" smtClean="0"/>
              <a:t>2024-12-05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5C8C-DE66-452A-B3BF-12C35BE17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1069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FDCF-0655-415C-8F93-C59252E88B1D}" type="datetimeFigureOut">
              <a:rPr lang="ko-KR" altLang="en-US" smtClean="0"/>
              <a:t>2024-12-05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5C8C-DE66-452A-B3BF-12C35BE17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5463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FDCF-0655-415C-8F93-C59252E88B1D}" type="datetimeFigureOut">
              <a:rPr lang="ko-KR" altLang="en-US" smtClean="0"/>
              <a:t>2024-12-05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5C8C-DE66-452A-B3BF-12C35BE17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9977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FDCF-0655-415C-8F93-C59252E88B1D}" type="datetimeFigureOut">
              <a:rPr lang="ko-KR" altLang="en-US" smtClean="0"/>
              <a:t>2024-12-05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5C8C-DE66-452A-B3BF-12C35BE17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6047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FDCF-0655-415C-8F93-C59252E88B1D}" type="datetimeFigureOut">
              <a:rPr lang="ko-KR" altLang="en-US" smtClean="0"/>
              <a:t>2024-12-05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5C8C-DE66-452A-B3BF-12C35BE17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2485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FDCF-0655-415C-8F93-C59252E88B1D}" type="datetimeFigureOut">
              <a:rPr lang="ko-KR" altLang="en-US" smtClean="0"/>
              <a:t>2024-12-05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5C8C-DE66-452A-B3BF-12C35BE17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8129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FDCF-0655-415C-8F93-C59252E88B1D}" type="datetimeFigureOut">
              <a:rPr lang="ko-KR" altLang="en-US" smtClean="0"/>
              <a:t>2024-12-05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5C8C-DE66-452A-B3BF-12C35BE17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3789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FDCF-0655-415C-8F93-C59252E88B1D}" type="datetimeFigureOut">
              <a:rPr lang="ko-KR" altLang="en-US" smtClean="0"/>
              <a:t>2024-12-05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5C8C-DE66-452A-B3BF-12C35BE17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5150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FDCF-0655-415C-8F93-C59252E88B1D}" type="datetimeFigureOut">
              <a:rPr lang="ko-KR" altLang="en-US" smtClean="0"/>
              <a:t>2024-12-05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5C8C-DE66-452A-B3BF-12C35BE17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2318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FDCF-0655-415C-8F93-C59252E88B1D}" type="datetimeFigureOut">
              <a:rPr lang="ko-KR" altLang="en-US" smtClean="0"/>
              <a:t>2024-12-05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5C8C-DE66-452A-B3BF-12C35BE17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676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FDCF-0655-415C-8F93-C59252E88B1D}" type="datetimeFigureOut">
              <a:rPr lang="ko-KR" altLang="en-US" smtClean="0"/>
              <a:t>2024-12-05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5C8C-DE66-452A-B3BF-12C35BE17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8513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3FDCF-0655-415C-8F93-C59252E88B1D}" type="datetimeFigureOut">
              <a:rPr lang="ko-KR" altLang="en-US" smtClean="0"/>
              <a:t>2024-12-05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95C8C-DE66-452A-B3BF-12C35BE17D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6092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1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1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tmp"/><Relationship Id="rId4" Type="http://schemas.openxmlformats.org/officeDocument/2006/relationships/image" Target="../media/image6.tm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36A7E4C-4647-F069-2C9C-6435833D14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"/>
          <a:stretch/>
        </p:blipFill>
        <p:spPr>
          <a:xfrm>
            <a:off x="0" y="9425"/>
            <a:ext cx="7559675" cy="479187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52B4710-96EE-6210-ED86-4029B6AE07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" r="610"/>
          <a:stretch/>
        </p:blipFill>
        <p:spPr>
          <a:xfrm rot="10800000">
            <a:off x="-1" y="6598763"/>
            <a:ext cx="3821721" cy="4093050"/>
          </a:xfrm>
          <a:prstGeom prst="rect">
            <a:avLst/>
          </a:prstGeom>
        </p:spPr>
      </p:pic>
      <p:pic>
        <p:nvPicPr>
          <p:cNvPr id="6" name="Picture 2" descr="대한방사선색전술연구회">
            <a:extLst>
              <a:ext uri="{FF2B5EF4-FFF2-40B4-BE49-F238E27FC236}">
                <a16:creationId xmlns:a16="http://schemas.microsoft.com/office/drawing/2014/main" id="{95DE7B41-F408-AACC-7EDF-6047503AE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717" y="9132724"/>
            <a:ext cx="2428875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C82B41-6A84-15BD-FFB0-ADDF9965EC43}"/>
              </a:ext>
            </a:extLst>
          </p:cNvPr>
          <p:cNvSpPr txBox="1"/>
          <p:nvPr/>
        </p:nvSpPr>
        <p:spPr>
          <a:xfrm>
            <a:off x="461913" y="4993669"/>
            <a:ext cx="6985494" cy="1585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(Session 1) </a:t>
            </a:r>
            <a:r>
              <a:rPr lang="en-US" altLang="ko-KR" b="1" kern="0" dirty="0"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Indications, Outcomes, Personalized Dosimetry</a:t>
            </a:r>
            <a:endParaRPr lang="en-US" altLang="ko-KR" b="1" dirty="0">
              <a:latin typeface="HY헤드라인M" panose="02030600000101010101" pitchFamily="18" charset="-127"/>
              <a:ea typeface="HY헤드라인M" panose="02030600000101010101" pitchFamily="18" charset="-127"/>
              <a:cs typeface="Calibri" panose="020F0502020204030204" pitchFamily="34" charset="0"/>
            </a:endParaRPr>
          </a:p>
          <a:p>
            <a:pPr>
              <a:lnSpc>
                <a:spcPct val="300000"/>
              </a:lnSpc>
            </a:pPr>
            <a:r>
              <a:rPr lang="en-US" altLang="ko-KR" b="1" dirty="0"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(Session 2) </a:t>
            </a:r>
            <a:r>
              <a:rPr lang="en-US" altLang="ko-KR" b="1" kern="0" dirty="0"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Real-World Applications of TARE</a:t>
            </a:r>
            <a:endParaRPr lang="ko-KR" altLang="en-US" b="1" dirty="0">
              <a:latin typeface="HY헤드라인M" panose="02030600000101010101" pitchFamily="18" charset="-127"/>
              <a:ea typeface="HY헤드라인M" panose="02030600000101010101" pitchFamily="18" charset="-127"/>
              <a:cs typeface="Calibri" panose="020F0502020204030204" pitchFamily="34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DB1001C-F01C-FD1F-7322-3DE64F13A69C}"/>
              </a:ext>
            </a:extLst>
          </p:cNvPr>
          <p:cNvSpPr/>
          <p:nvPr/>
        </p:nvSpPr>
        <p:spPr>
          <a:xfrm>
            <a:off x="405353" y="263951"/>
            <a:ext cx="1857080" cy="6033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DA5F93F-217B-0AD9-3D3F-18399688009D}"/>
              </a:ext>
            </a:extLst>
          </p:cNvPr>
          <p:cNvSpPr/>
          <p:nvPr/>
        </p:nvSpPr>
        <p:spPr>
          <a:xfrm>
            <a:off x="433632" y="1564848"/>
            <a:ext cx="5213023" cy="1366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Korea-Taiwan </a:t>
            </a:r>
          </a:p>
          <a:p>
            <a:pPr algn="ctr"/>
            <a:r>
              <a:rPr lang="en-US" altLang="ko-KR" sz="3200" b="1" dirty="0">
                <a:solidFill>
                  <a:srgbClr val="00CC99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TARE Joint Workshop</a:t>
            </a:r>
            <a:endParaRPr lang="ko-KR" altLang="en-US" sz="3200" b="1" dirty="0">
              <a:solidFill>
                <a:srgbClr val="00CC99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5F5002A-5C11-B01B-0323-D54E8DE65AF0}"/>
              </a:ext>
            </a:extLst>
          </p:cNvPr>
          <p:cNvSpPr/>
          <p:nvPr/>
        </p:nvSpPr>
        <p:spPr>
          <a:xfrm>
            <a:off x="586033" y="3178404"/>
            <a:ext cx="5051196" cy="14972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en-US" altLang="ko-KR" b="1" dirty="0">
                <a:solidFill>
                  <a:srgbClr val="571589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2024. 12. 27 (Fri) 16:30~</a:t>
            </a:r>
          </a:p>
          <a:p>
            <a:pPr>
              <a:lnSpc>
                <a:spcPct val="200000"/>
              </a:lnSpc>
            </a:pPr>
            <a:r>
              <a:rPr lang="en-US" altLang="ko-KR" b="1" dirty="0">
                <a:solidFill>
                  <a:srgbClr val="571589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LAHAN</a:t>
            </a:r>
            <a:r>
              <a:rPr lang="ko-KR" altLang="en-US" b="1" dirty="0">
                <a:solidFill>
                  <a:srgbClr val="571589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b="1" dirty="0">
                <a:solidFill>
                  <a:srgbClr val="571589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hotel</a:t>
            </a:r>
            <a:r>
              <a:rPr lang="ko-KR" altLang="en-US" b="1" dirty="0">
                <a:solidFill>
                  <a:srgbClr val="571589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b="1" dirty="0">
                <a:solidFill>
                  <a:srgbClr val="571589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Jeonju             </a:t>
            </a:r>
            <a:endParaRPr lang="ko-KR" altLang="en-US" b="1" dirty="0">
              <a:solidFill>
                <a:srgbClr val="571589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4637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64783FF-9487-4F77-C71D-4D889E257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3" y="572061"/>
            <a:ext cx="2553056" cy="743054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FC4A0191-2805-44EB-3425-851B0FE9AB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9" t="35711" r="70727" b="22423"/>
          <a:stretch/>
        </p:blipFill>
        <p:spPr>
          <a:xfrm>
            <a:off x="735290" y="848413"/>
            <a:ext cx="1121791" cy="3110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B3C23E-3152-5873-FFBA-CD43F5AD71F6}"/>
              </a:ext>
            </a:extLst>
          </p:cNvPr>
          <p:cNvSpPr txBox="1"/>
          <p:nvPr/>
        </p:nvSpPr>
        <p:spPr>
          <a:xfrm>
            <a:off x="633326" y="754815"/>
            <a:ext cx="1269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Program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4A0C56B5-4F97-B5BC-3ED9-86D0C90496EF}"/>
              </a:ext>
            </a:extLst>
          </p:cNvPr>
          <p:cNvGrpSpPr/>
          <p:nvPr/>
        </p:nvGrpSpPr>
        <p:grpSpPr>
          <a:xfrm>
            <a:off x="0" y="4722443"/>
            <a:ext cx="7559675" cy="631596"/>
            <a:chOff x="0" y="2271860"/>
            <a:chExt cx="7559675" cy="631596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314D3AA4-30AE-2318-D254-AA5F312355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51" b="84479"/>
            <a:stretch/>
          </p:blipFill>
          <p:spPr>
            <a:xfrm>
              <a:off x="0" y="2271860"/>
              <a:ext cx="7559675" cy="631596"/>
            </a:xfrm>
            <a:prstGeom prst="rect">
              <a:avLst/>
            </a:prstGeom>
          </p:spPr>
        </p:pic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E326F211-F022-FC6F-94C5-E3DD18195A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18" t="2223" b="91598"/>
            <a:stretch/>
          </p:blipFill>
          <p:spPr>
            <a:xfrm>
              <a:off x="3486346" y="2337846"/>
              <a:ext cx="4073329" cy="320511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ECB8044-3ABF-BED1-CED2-B10589ADB728}"/>
              </a:ext>
            </a:extLst>
          </p:cNvPr>
          <p:cNvSpPr txBox="1"/>
          <p:nvPr/>
        </p:nvSpPr>
        <p:spPr>
          <a:xfrm>
            <a:off x="29848" y="1924639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Session 1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ECAB489-84F9-46D3-22FF-FE4C071DCBA4}"/>
              </a:ext>
            </a:extLst>
          </p:cNvPr>
          <p:cNvGrpSpPr/>
          <p:nvPr/>
        </p:nvGrpSpPr>
        <p:grpSpPr>
          <a:xfrm>
            <a:off x="1568" y="2000053"/>
            <a:ext cx="7559675" cy="631596"/>
            <a:chOff x="0" y="2271860"/>
            <a:chExt cx="7559675" cy="631596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00E98CAF-CCEB-C262-CEF7-AD0AB1EA59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51" b="84479"/>
            <a:stretch/>
          </p:blipFill>
          <p:spPr>
            <a:xfrm>
              <a:off x="0" y="2271860"/>
              <a:ext cx="7559675" cy="631596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0EC26254-E035-535F-758F-B637041126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18" t="2223" b="91598"/>
            <a:stretch/>
          </p:blipFill>
          <p:spPr>
            <a:xfrm>
              <a:off x="3486346" y="2337846"/>
              <a:ext cx="4073329" cy="320511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4622491-DDE6-B738-8ACF-B211EBBFBD4E}"/>
              </a:ext>
            </a:extLst>
          </p:cNvPr>
          <p:cNvSpPr txBox="1"/>
          <p:nvPr/>
        </p:nvSpPr>
        <p:spPr>
          <a:xfrm>
            <a:off x="182248" y="2077039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Session 1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2ADA59-4D00-C562-7D88-A3ED07EACF1C}"/>
              </a:ext>
            </a:extLst>
          </p:cNvPr>
          <p:cNvSpPr txBox="1"/>
          <p:nvPr/>
        </p:nvSpPr>
        <p:spPr>
          <a:xfrm>
            <a:off x="193246" y="4811998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Session 2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B8D8CE-6BED-54BE-7BAC-7498C65D4BF7}"/>
              </a:ext>
            </a:extLst>
          </p:cNvPr>
          <p:cNvSpPr txBox="1"/>
          <p:nvPr/>
        </p:nvSpPr>
        <p:spPr>
          <a:xfrm>
            <a:off x="1253764" y="2092999"/>
            <a:ext cx="59954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Indications, Outcomes, and Personalized Dosimetry in TARE for HCC</a:t>
            </a:r>
            <a:endParaRPr lang="ko-KR" alt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E3A447-8484-7160-5F14-D6E63F5FDD5A}"/>
              </a:ext>
            </a:extLst>
          </p:cNvPr>
          <p:cNvSpPr txBox="1"/>
          <p:nvPr/>
        </p:nvSpPr>
        <p:spPr>
          <a:xfrm>
            <a:off x="1234911" y="4845239"/>
            <a:ext cx="63813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Real-World Applications of TARE: Insights from Global Clinical Practice</a:t>
            </a:r>
            <a:endParaRPr lang="ko-KR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28185AC7-FC72-BF5F-ACA1-7F89F3FBA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8" y="2755774"/>
            <a:ext cx="7352523" cy="827181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81F61BA8-3816-649B-4537-0EB538214B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5" y="5473323"/>
            <a:ext cx="7483151" cy="172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89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272FB7-2CBE-415F-8B81-172FC8D4AE76}"/>
              </a:ext>
            </a:extLst>
          </p:cNvPr>
          <p:cNvSpPr txBox="1"/>
          <p:nvPr/>
        </p:nvSpPr>
        <p:spPr>
          <a:xfrm>
            <a:off x="461915" y="1762813"/>
            <a:ext cx="68338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rgbClr val="FFCCCC"/>
                </a:solidFill>
              </a:rPr>
              <a:t>Session 1:</a:t>
            </a:r>
            <a:r>
              <a:rPr lang="en-US" altLang="ko-KR" sz="3200" b="1" dirty="0">
                <a:solidFill>
                  <a:srgbClr val="FFC000"/>
                </a:solidFill>
              </a:rPr>
              <a:t> </a:t>
            </a:r>
            <a:r>
              <a:rPr lang="en-US" altLang="ko-KR" sz="2400" b="1" kern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cs typeface="Arial" panose="020B0604020202020204" pitchFamily="34" charset="0"/>
              </a:rPr>
              <a:t>Indications, Outcomes, and Personalized Dosimetry in TARE for HCC</a:t>
            </a:r>
            <a:endParaRPr lang="en-US" altLang="ko-KR" sz="2400" b="1" dirty="0"/>
          </a:p>
          <a:p>
            <a:endParaRPr lang="en-US" altLang="ko-KR" sz="3200" b="1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030C3400-1FEA-509C-359D-6917885FCC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34" y="3088321"/>
            <a:ext cx="1181265" cy="8764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DE210C-8A4F-169F-CD53-5A755385EBBB}"/>
              </a:ext>
            </a:extLst>
          </p:cNvPr>
          <p:cNvSpPr txBox="1"/>
          <p:nvPr/>
        </p:nvSpPr>
        <p:spPr>
          <a:xfrm>
            <a:off x="1159498" y="3154608"/>
            <a:ext cx="6145654" cy="692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latinLnBrk="0">
              <a:spcAft>
                <a:spcPts val="800"/>
              </a:spcAft>
            </a:pPr>
            <a:r>
              <a:rPr lang="en-US" altLang="ko-KR" sz="16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Yun Hwan Kim (Jesus Hospital, Korea) </a:t>
            </a:r>
          </a:p>
          <a:p>
            <a:pPr algn="r" latinLnBrk="0">
              <a:lnSpc>
                <a:spcPct val="107000"/>
              </a:lnSpc>
              <a:spcAft>
                <a:spcPts val="800"/>
              </a:spcAft>
            </a:pPr>
            <a:r>
              <a:rPr lang="en-US" altLang="ko-KR" sz="16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Rheun</a:t>
            </a:r>
            <a:r>
              <a:rPr lang="en-US" altLang="ko-KR" sz="16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-Chuan Lee (</a:t>
            </a:r>
            <a:r>
              <a:rPr lang="en-US" altLang="ko-KR" sz="16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Eonway</a:t>
            </a:r>
            <a:r>
              <a:rPr lang="en-US" altLang="ko-KR" sz="16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Health Management Center, Taiwan)</a:t>
            </a:r>
            <a:endParaRPr lang="ko-KR" altLang="ko-KR" sz="1600" kern="100" dirty="0">
              <a:effectLst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C98CD9E-4642-6D1D-49CC-11546D375A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1" t="-3384" r="-1294" b="24817"/>
          <a:stretch/>
        </p:blipFill>
        <p:spPr>
          <a:xfrm>
            <a:off x="27993" y="5666925"/>
            <a:ext cx="7503689" cy="64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062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272FB7-2CBE-415F-8B81-172FC8D4AE76}"/>
              </a:ext>
            </a:extLst>
          </p:cNvPr>
          <p:cNvSpPr txBox="1"/>
          <p:nvPr/>
        </p:nvSpPr>
        <p:spPr>
          <a:xfrm>
            <a:off x="509047" y="1998483"/>
            <a:ext cx="65893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rgbClr val="00CC99"/>
                </a:solidFill>
              </a:rPr>
              <a:t>Session 2: </a:t>
            </a:r>
            <a:r>
              <a:rPr lang="en-US" altLang="ko-KR" sz="2400" b="1" kern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cs typeface="Arial" panose="020B0604020202020204" pitchFamily="34" charset="0"/>
              </a:rPr>
              <a:t>Real-World Applications of TARE: Insights from Global Clinical Practice</a:t>
            </a:r>
            <a:endParaRPr lang="en-US" altLang="ko-KR" sz="2400" b="1" dirty="0"/>
          </a:p>
          <a:p>
            <a:endParaRPr lang="en-US" altLang="ko-KR" sz="3200" b="1" dirty="0"/>
          </a:p>
          <a:p>
            <a:endParaRPr lang="en-US" altLang="ko-KR" sz="3200" b="1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ADC4DED6-D04A-90ED-05DC-6391CDD71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11" y="3352273"/>
            <a:ext cx="1181265" cy="8764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740CB9-041A-F06C-6A8D-CBDA40CA1E46}"/>
              </a:ext>
            </a:extLst>
          </p:cNvPr>
          <p:cNvSpPr txBox="1"/>
          <p:nvPr/>
        </p:nvSpPr>
        <p:spPr>
          <a:xfrm>
            <a:off x="1776952" y="3349666"/>
            <a:ext cx="5425126" cy="792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16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Yoon Jun Kim (Seoul National University, Korea)</a:t>
            </a:r>
          </a:p>
          <a:p>
            <a:pPr algn="r">
              <a:lnSpc>
                <a:spcPct val="150000"/>
              </a:lnSpc>
            </a:pPr>
            <a:r>
              <a:rPr lang="en-US" altLang="ko-KR" sz="16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Yu-</a:t>
            </a:r>
            <a:r>
              <a:rPr lang="en-US" altLang="ko-KR" sz="16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yun</a:t>
            </a:r>
            <a:r>
              <a:rPr lang="en-US" altLang="ko-KR" sz="16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Shao (National Taiwan University Hospital, Taiwan</a:t>
            </a:r>
            <a:endParaRPr lang="ko-KR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492B014-C829-B098-3CF4-C51CCF7C3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17"/>
          <a:stretch/>
        </p:blipFill>
        <p:spPr>
          <a:xfrm>
            <a:off x="46655" y="5473323"/>
            <a:ext cx="7483151" cy="10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164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7C68043-CE78-49AD-87FB-E7A0F4E7F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65" y="1090134"/>
            <a:ext cx="6014145" cy="8511544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4C8E404E-3660-4BB7-AA01-0A91B8690F6E}"/>
              </a:ext>
            </a:extLst>
          </p:cNvPr>
          <p:cNvSpPr/>
          <p:nvPr/>
        </p:nvSpPr>
        <p:spPr>
          <a:xfrm>
            <a:off x="1151434" y="6556161"/>
            <a:ext cx="2747202" cy="2613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79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0DC55B-A707-4548-8E40-7354124DEDF3}"/>
              </a:ext>
            </a:extLst>
          </p:cNvPr>
          <p:cNvSpPr txBox="1"/>
          <p:nvPr/>
        </p:nvSpPr>
        <p:spPr>
          <a:xfrm>
            <a:off x="622037" y="6740166"/>
            <a:ext cx="6306663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</a:rPr>
              <a:t>2024</a:t>
            </a:r>
          </a:p>
          <a:p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</a:rPr>
              <a:t>The Korean Radioembolization Association Webinar</a:t>
            </a:r>
          </a:p>
          <a:p>
            <a:endParaRPr lang="en-US" altLang="ko-KR" sz="2000" b="1" dirty="0">
              <a:solidFill>
                <a:srgbClr val="421585"/>
              </a:solidFill>
            </a:endParaRPr>
          </a:p>
          <a:p>
            <a:r>
              <a:rPr lang="en-US" altLang="ko-KR" b="1" dirty="0"/>
              <a:t>Date:</a:t>
            </a:r>
            <a:r>
              <a:rPr lang="ko-KR" altLang="en-US" b="1" dirty="0"/>
              <a:t> </a:t>
            </a:r>
            <a:r>
              <a:rPr lang="en-US" altLang="ko-KR" dirty="0"/>
              <a:t>2024-12-27</a:t>
            </a:r>
          </a:p>
          <a:p>
            <a:r>
              <a:rPr lang="en-US" altLang="ko-KR" b="1" dirty="0"/>
              <a:t>Copyright </a:t>
            </a:r>
            <a:r>
              <a:rPr lang="en-US" altLang="ko-KR" dirty="0"/>
              <a:t>© 2024 by Korean Radioembolization Association, Korean Liver Cancer Association (KLCA)</a:t>
            </a:r>
          </a:p>
          <a:p>
            <a:r>
              <a:rPr lang="en-US" altLang="ko-KR" dirty="0"/>
              <a:t>1527 Gangnam Finance Plaza, 419 Teheran-</a:t>
            </a:r>
            <a:r>
              <a:rPr lang="en-US" altLang="ko-KR" dirty="0" err="1"/>
              <a:t>ro</a:t>
            </a:r>
            <a:r>
              <a:rPr lang="en-US" altLang="ko-KR" dirty="0"/>
              <a:t>, Gangnam-</a:t>
            </a:r>
            <a:r>
              <a:rPr lang="en-US" altLang="ko-KR" dirty="0" err="1"/>
              <a:t>gu</a:t>
            </a:r>
            <a:r>
              <a:rPr lang="en-US" altLang="ko-KR" dirty="0"/>
              <a:t>, Seoul 06160, Korea</a:t>
            </a:r>
          </a:p>
          <a:p>
            <a:r>
              <a:rPr lang="en-US" altLang="ko-KR" b="1" dirty="0"/>
              <a:t>Tel: </a:t>
            </a:r>
            <a:r>
              <a:rPr lang="en-US" altLang="ko-KR" dirty="0"/>
              <a:t>+82-2-313-1900</a:t>
            </a:r>
          </a:p>
          <a:p>
            <a:r>
              <a:rPr lang="en-US" altLang="ko-KR" b="1" dirty="0"/>
              <a:t>E-mail: </a:t>
            </a:r>
            <a:r>
              <a:rPr lang="en-US" altLang="ko-KR" dirty="0"/>
              <a:t>klca@livercancer.or.kr</a:t>
            </a:r>
          </a:p>
          <a:p>
            <a:endParaRPr lang="en-US" altLang="ko-KR" sz="2000" b="1" dirty="0"/>
          </a:p>
          <a:p>
            <a:endParaRPr lang="en-US" altLang="ko-KR" sz="2000" b="1" dirty="0"/>
          </a:p>
        </p:txBody>
      </p:sp>
    </p:spTree>
    <p:extLst>
      <p:ext uri="{BB962C8B-B14F-4D97-AF65-F5344CB8AC3E}">
        <p14:creationId xmlns:p14="http://schemas.microsoft.com/office/powerpoint/2010/main" val="4158969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</TotalTime>
  <Words>179</Words>
  <Application>Microsoft Office PowerPoint</Application>
  <PresentationFormat>사용자 지정</PresentationFormat>
  <Paragraphs>26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1" baseType="lpstr">
      <vt:lpstr>HY헤드라인M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Cho Yuri</dc:creator>
  <cp:lastModifiedBy>Yuri Cho</cp:lastModifiedBy>
  <cp:revision>27</cp:revision>
  <dcterms:created xsi:type="dcterms:W3CDTF">2022-10-18T00:03:05Z</dcterms:created>
  <dcterms:modified xsi:type="dcterms:W3CDTF">2024-12-05T05:59:11Z</dcterms:modified>
</cp:coreProperties>
</file>