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4"/>
  </p:notesMasterIdLst>
  <p:sldIdLst>
    <p:sldId id="1167" r:id="rId2"/>
    <p:sldId id="2744" r:id="rId3"/>
    <p:sldId id="2757" r:id="rId4"/>
    <p:sldId id="2759" r:id="rId5"/>
    <p:sldId id="2758" r:id="rId6"/>
    <p:sldId id="2752" r:id="rId7"/>
    <p:sldId id="2753" r:id="rId8"/>
    <p:sldId id="2754" r:id="rId9"/>
    <p:sldId id="2755" r:id="rId10"/>
    <p:sldId id="2756" r:id="rId11"/>
    <p:sldId id="2761" r:id="rId12"/>
    <p:sldId id="2760" r:id="rId13"/>
    <p:sldId id="2767" r:id="rId14"/>
    <p:sldId id="2762" r:id="rId15"/>
    <p:sldId id="2763" r:id="rId16"/>
    <p:sldId id="2765" r:id="rId17"/>
    <p:sldId id="2766" r:id="rId18"/>
    <p:sldId id="2745" r:id="rId19"/>
    <p:sldId id="2780" r:id="rId20"/>
    <p:sldId id="2735" r:id="rId21"/>
    <p:sldId id="2771" r:id="rId22"/>
    <p:sldId id="2772" r:id="rId23"/>
    <p:sldId id="2747" r:id="rId24"/>
    <p:sldId id="2773" r:id="rId25"/>
    <p:sldId id="2775" r:id="rId26"/>
    <p:sldId id="2751" r:id="rId27"/>
    <p:sldId id="2774" r:id="rId28"/>
    <p:sldId id="2776" r:id="rId29"/>
    <p:sldId id="2714" r:id="rId30"/>
    <p:sldId id="2778" r:id="rId31"/>
    <p:sldId id="2777" r:id="rId32"/>
    <p:sldId id="2779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FDA1F0"/>
    <a:srgbClr val="F91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9" autoAdjust="0"/>
    <p:restoredTop sz="82303" autoAdjust="0"/>
  </p:normalViewPr>
  <p:slideViewPr>
    <p:cSldViewPr>
      <p:cViewPr varScale="1">
        <p:scale>
          <a:sx n="94" d="100"/>
          <a:sy n="94" d="100"/>
        </p:scale>
        <p:origin x="2202" y="84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200" d="100"/>
        <a:sy n="200" d="100"/>
      </p:scale>
      <p:origin x="0" y="253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379D7-39F0-4392-8F0F-639E7A7716BE}" type="datetimeFigureOut">
              <a:rPr lang="ko-KR" altLang="en-US" smtClean="0"/>
              <a:t>2022-09-16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C3EE8-B288-4FF3-BDFD-0EDCA48301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295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Good</a:t>
            </a:r>
            <a:r>
              <a:rPr lang="en-US" altLang="ko-KR" baseline="0" dirty="0"/>
              <a:t> morning, ladies and gentlemen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I’d like to talk about ~~~~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58E407-4053-4E53-8C16-779B873280C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743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C3EE8-B288-4FF3-BDFD-0EDCA483017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027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55410690 </a:t>
            </a:r>
            <a:r>
              <a:rPr lang="ko-KR" altLang="en-US" dirty="0" err="1"/>
              <a:t>원정묵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C3EE8-B288-4FF3-BDFD-0EDCA483017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00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57442105 </a:t>
            </a:r>
            <a:r>
              <a:rPr lang="ko-KR" altLang="en-US" dirty="0"/>
              <a:t>이 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C3EE8-B288-4FF3-BDFD-0EDCA483017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685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C3EE8-B288-4FF3-BDFD-0EDCA4830178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96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28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2" descr="D:\새 볼륨 (E)\출력할것\진방\2012로고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15307"/>
            <a:ext cx="2555776" cy="5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84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573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18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69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20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856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110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13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33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010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66A43-D35D-4BD2-802F-BBB81EB47DE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61469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제목, 텍스트 및 클립 아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162800" cy="65563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990600" y="1905000"/>
            <a:ext cx="3505200" cy="41148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클립 아트 개체 틀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3505200" cy="4114800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97645553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2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31974"/>
            <a:ext cx="4038600" cy="4722789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7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31974"/>
            <a:ext cx="4038600" cy="4722789"/>
          </a:xfrm>
        </p:spPr>
        <p:txBody>
          <a:bodyPr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/>
              <a:defRPr lang="en-GB" sz="20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/>
              <a:defRPr lang="en-GB" sz="19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/>
              <a:defRPr lang="en-GB" sz="18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/>
              <a:defRPr lang="en-GB" sz="17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/>
              <a:defRPr lang="en-US" sz="16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870C-BE35-7D4F-A773-7E7FAFBE86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7642225" cy="89535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402" y="6443713"/>
            <a:ext cx="5311468" cy="283633"/>
          </a:xfrm>
          <a:prstGeom prst="rect">
            <a:avLst/>
          </a:prstGeom>
        </p:spPr>
        <p:txBody>
          <a:bodyPr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 latinLnBrk="0"/>
            <a:r>
              <a:rPr lang="en-US" dirty="0">
                <a:solidFill>
                  <a:srgbClr val="003865"/>
                </a:solidFill>
              </a:rPr>
              <a:t>BTG confidential │ Place references here </a:t>
            </a:r>
            <a:r>
              <a:rPr lang="en-US" dirty="0">
                <a:solidFill>
                  <a:srgbClr val="CE0037"/>
                </a:solidFill>
              </a:rPr>
              <a:t>(remove this line and vertical bar if not needed)</a:t>
            </a:r>
            <a:endParaRPr lang="en-GB" dirty="0">
              <a:solidFill>
                <a:srgbClr val="CE0037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133" y="338138"/>
            <a:ext cx="578503" cy="8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3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with bar/bulle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4736"/>
            <a:ext cx="8229600" cy="4443130"/>
          </a:xfrm>
        </p:spPr>
        <p:txBody>
          <a:bodyPr/>
          <a:lstStyle>
            <a:lvl1pPr>
              <a:spcBef>
                <a:spcPts val="400"/>
              </a:spcBef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3601" y="6354659"/>
            <a:ext cx="543199" cy="180000"/>
          </a:xfrm>
        </p:spPr>
        <p:txBody>
          <a:bodyPr/>
          <a:lstStyle/>
          <a:p>
            <a:fld id="{8FCA870C-BE35-7D4F-A773-7E7FAFBE8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7642225" cy="89535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791" t="272" r="44693"/>
          <a:stretch/>
        </p:blipFill>
        <p:spPr>
          <a:xfrm rot="5400000">
            <a:off x="4502639" y="-2602608"/>
            <a:ext cx="142875" cy="8215122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518" y="6319013"/>
            <a:ext cx="5311468" cy="283633"/>
          </a:xfrm>
          <a:prstGeom prst="rect">
            <a:avLst/>
          </a:prstGeom>
        </p:spPr>
        <p:txBody>
          <a:bodyPr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 latinLnBrk="0"/>
            <a:r>
              <a:rPr lang="en-US" dirty="0">
                <a:solidFill>
                  <a:srgbClr val="003865"/>
                </a:solidFill>
              </a:rPr>
              <a:t>BTG confidential │ Place references here</a:t>
            </a:r>
            <a:r>
              <a:rPr lang="en-US" dirty="0">
                <a:solidFill>
                  <a:srgbClr val="CE0037"/>
                </a:solidFill>
              </a:rPr>
              <a:t> (remove this line and vertical bar if not needed)</a:t>
            </a:r>
            <a:endParaRPr lang="en-GB" dirty="0">
              <a:solidFill>
                <a:srgbClr val="CE0037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133" y="338138"/>
            <a:ext cx="578503" cy="895351"/>
          </a:xfrm>
          <a:prstGeom prst="rect">
            <a:avLst/>
          </a:prstGeom>
        </p:spPr>
      </p:pic>
      <p:pic>
        <p:nvPicPr>
          <p:cNvPr id="9" name="Picture 8" descr="TheraSphere-Center-of-Excellenc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986" y="6113511"/>
            <a:ext cx="2566395" cy="66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80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(no 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43600" y="6460830"/>
            <a:ext cx="543199" cy="180000"/>
          </a:xfrm>
        </p:spPr>
        <p:txBody>
          <a:bodyPr/>
          <a:lstStyle/>
          <a:p>
            <a:fld id="{8FCA870C-BE35-7D4F-A773-7E7FAFBE86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402" y="6443713"/>
            <a:ext cx="5311468" cy="283633"/>
          </a:xfrm>
          <a:prstGeom prst="rect">
            <a:avLst/>
          </a:prstGeom>
        </p:spPr>
        <p:txBody>
          <a:bodyPr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 latinLnBrk="0"/>
            <a:r>
              <a:rPr lang="en-US" dirty="0">
                <a:solidFill>
                  <a:srgbClr val="003865"/>
                </a:solidFill>
              </a:rPr>
              <a:t>BTG confidential │ Place references here </a:t>
            </a:r>
            <a:r>
              <a:rPr lang="en-US" dirty="0">
                <a:solidFill>
                  <a:srgbClr val="CE0037"/>
                </a:solidFill>
              </a:rPr>
              <a:t>(remove this line and vertical bar if not needed)</a:t>
            </a:r>
            <a:endParaRPr lang="en-GB" dirty="0">
              <a:solidFill>
                <a:srgbClr val="CE003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133" y="338138"/>
            <a:ext cx="578503" cy="8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28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picture_no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870C-BE35-7D4F-A773-7E7FAFBE86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48574" y="1697485"/>
            <a:ext cx="4038599" cy="431625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7642225" cy="89535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402" y="6443713"/>
            <a:ext cx="5311468" cy="283633"/>
          </a:xfrm>
          <a:prstGeom prst="rect">
            <a:avLst/>
          </a:prstGeom>
        </p:spPr>
        <p:txBody>
          <a:bodyPr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 latinLnBrk="0"/>
            <a:r>
              <a:rPr lang="en-US" dirty="0">
                <a:solidFill>
                  <a:srgbClr val="003865"/>
                </a:solidFill>
              </a:rPr>
              <a:t>BTG confidential │ Place references here </a:t>
            </a:r>
            <a:r>
              <a:rPr lang="en-US" dirty="0">
                <a:solidFill>
                  <a:srgbClr val="CE0037"/>
                </a:solidFill>
              </a:rPr>
              <a:t>(remove this line and vertical bar if not needed)</a:t>
            </a:r>
            <a:endParaRPr lang="en-GB" dirty="0">
              <a:solidFill>
                <a:srgbClr val="CE0037"/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32211"/>
            <a:ext cx="4038600" cy="4722552"/>
          </a:xfrm>
        </p:spPr>
        <p:txBody>
          <a:bodyPr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defRPr lang="en-GB" sz="20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defRPr lang="en-GB" sz="19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defRPr lang="en-GB" sz="18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defRPr lang="en-GB" sz="17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defRPr lang="en-US" sz="16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133" y="338138"/>
            <a:ext cx="578503" cy="8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2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65B84-19C6-4F83-BF11-642A6C087F9E}" type="datetimeFigureOut">
              <a:rPr lang="ko-KR" altLang="en-US" smtClean="0"/>
              <a:pPr/>
              <a:t>2022-09-16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D6055-D83D-42C9-A216-7D0EC21F1D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707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170" name="Picture 2" descr="D:\새 볼륨 (E)\출력할것\진방\2012로고\17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D:\새 볼륨 (E)\출력할것\진방\2012로고\0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672" y="5826325"/>
              <a:ext cx="3063338" cy="650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제목 3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204608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sz="4000" b="1" dirty="0">
                <a:solidFill>
                  <a:srgbClr val="0070C0"/>
                </a:solidFill>
              </a:rPr>
              <a:t>TARE is</a:t>
            </a:r>
            <a:r>
              <a:rPr lang="ko-KR" altLang="en-US" sz="4000" b="1" dirty="0">
                <a:solidFill>
                  <a:srgbClr val="0070C0"/>
                </a:solidFill>
              </a:rPr>
              <a:t> </a:t>
            </a:r>
            <a:r>
              <a:rPr lang="en-US" altLang="ko-KR" sz="4000" b="1" dirty="0">
                <a:solidFill>
                  <a:srgbClr val="0070C0"/>
                </a:solidFill>
              </a:rPr>
              <a:t>the first-line option</a:t>
            </a:r>
            <a:endParaRPr lang="ko-KR" altLang="en-US" sz="4000" b="1" dirty="0">
              <a:solidFill>
                <a:srgbClr val="0070C0"/>
              </a:solidFill>
            </a:endParaRPr>
          </a:p>
        </p:txBody>
      </p:sp>
      <p:sp>
        <p:nvSpPr>
          <p:cNvPr id="6" name="부제목 4"/>
          <p:cNvSpPr>
            <a:spLocks noGrp="1"/>
          </p:cNvSpPr>
          <p:nvPr>
            <p:ph type="subTitle" idx="1"/>
          </p:nvPr>
        </p:nvSpPr>
        <p:spPr>
          <a:xfrm>
            <a:off x="467544" y="3789040"/>
            <a:ext cx="7704856" cy="189661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</a:rPr>
              <a:t>Hyo-Cheol Kim, M.D.</a:t>
            </a:r>
          </a:p>
          <a:p>
            <a:pPr algn="l"/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radioembolization@snu.ac.kr</a:t>
            </a:r>
          </a:p>
          <a:p>
            <a:pPr algn="l"/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angiointervention@gmail.com  </a:t>
            </a:r>
          </a:p>
          <a:p>
            <a:pPr algn="l"/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Clinical Professor </a:t>
            </a:r>
          </a:p>
          <a:p>
            <a:pPr algn="l"/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Department of Radiology</a:t>
            </a:r>
          </a:p>
          <a:p>
            <a:pPr algn="l"/>
            <a:r>
              <a:rPr lang="en-US" altLang="ko-KR" sz="1600" b="1" dirty="0">
                <a:solidFill>
                  <a:schemeClr val="tx2">
                    <a:lumMod val="75000"/>
                  </a:schemeClr>
                </a:solidFill>
              </a:rPr>
              <a:t>Seoul National University Hospital</a:t>
            </a:r>
            <a:endParaRPr lang="ko-KR" altLang="en-U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55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12E469-FF6D-21CB-CEF3-C9E8D24C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Locally advanced HCC with minor PVI </a:t>
            </a:r>
            <a:endParaRPr lang="ko-KR" altLang="en-US" dirty="0"/>
          </a:p>
        </p:txBody>
      </p:sp>
      <p:pic>
        <p:nvPicPr>
          <p:cNvPr id="5" name="내용 개체 틀 4" descr="텍스트, 하얀색이(가) 표시된 사진&#10;&#10;자동 생성된 설명">
            <a:extLst>
              <a:ext uri="{FF2B5EF4-FFF2-40B4-BE49-F238E27FC236}">
                <a16:creationId xmlns:a16="http://schemas.microsoft.com/office/drawing/2014/main" id="{4823830B-4951-7C7F-E624-47A8ED056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4136970" cy="3968750"/>
          </a:xfrm>
        </p:spPr>
      </p:pic>
      <p:pic>
        <p:nvPicPr>
          <p:cNvPr id="7" name="그림 6" descr="실내, 먹힌이(가) 표시된 사진&#10;&#10;자동 생성된 설명">
            <a:extLst>
              <a:ext uri="{FF2B5EF4-FFF2-40B4-BE49-F238E27FC236}">
                <a16:creationId xmlns:a16="http://schemas.microsoft.com/office/drawing/2014/main" id="{85DA7CAE-70B6-915F-BAC7-4A698FE71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628800"/>
            <a:ext cx="4273550" cy="3968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6A17A7-DB5B-9245-2F73-B86BD35D7034}"/>
              </a:ext>
            </a:extLst>
          </p:cNvPr>
          <p:cNvSpPr txBox="1"/>
          <p:nvPr/>
        </p:nvSpPr>
        <p:spPr>
          <a:xfrm>
            <a:off x="1475656" y="5661248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4.5cm HCC with segmental PVT in Child-Pugh A5 </a:t>
            </a:r>
            <a:r>
              <a:rPr lang="en-US" altLang="ko-KR" dirty="0">
                <a:sym typeface="Wingdings" panose="05000000000000000000" pitchFamily="2" charset="2"/>
              </a:rPr>
              <a:t> TARE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TARE procedure : boosted dose in A4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                               prn half/regular dose in A5, A8, LH artery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195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B5FD36-8E4A-C13B-F32F-6E9611AC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PVT</a:t>
            </a:r>
            <a:r>
              <a:rPr lang="ko-KR" altLang="en-US" dirty="0"/>
              <a:t> </a:t>
            </a:r>
            <a:r>
              <a:rPr lang="en-US" altLang="ko-KR" dirty="0"/>
              <a:t>classification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C601CC6-D189-2E3C-4CD2-103FF7C51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9063"/>
            <a:ext cx="9144000" cy="38998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DA3033-6752-8745-D52F-8744ECF8621C}"/>
              </a:ext>
            </a:extLst>
          </p:cNvPr>
          <p:cNvSpPr txBox="1"/>
          <p:nvPr/>
        </p:nvSpPr>
        <p:spPr>
          <a:xfrm>
            <a:off x="3203848" y="5537333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Minor PVT : Vp1 or Vp2 </a:t>
            </a:r>
          </a:p>
          <a:p>
            <a:r>
              <a:rPr lang="en-US" altLang="ko-KR" dirty="0"/>
              <a:t>                      Type 1 </a:t>
            </a:r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83C4334-770B-8480-8DDF-7F42864C3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6342062"/>
            <a:ext cx="606425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9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C81B13CB-CB25-1830-2A36-E6C2893A0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52280"/>
            <a:ext cx="4295365" cy="223616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15B980E-88E8-7B0F-D4E5-A1FDB43F12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28988"/>
            <a:ext cx="4295365" cy="223616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D88D82F-0660-6537-77E4-C233866787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850362"/>
            <a:ext cx="4295365" cy="2236164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2D642AA5-8042-99CB-B150-78B111A60D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8"/>
          <a:stretch/>
        </p:blipFill>
        <p:spPr>
          <a:xfrm>
            <a:off x="3239271" y="3858126"/>
            <a:ext cx="3792471" cy="223616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56B339F-7D8B-5358-6454-ABC4961E34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1" r="26797"/>
          <a:stretch/>
        </p:blipFill>
        <p:spPr>
          <a:xfrm>
            <a:off x="6084168" y="3834834"/>
            <a:ext cx="2592288" cy="22361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E70115-59AC-E1CD-420A-EEEAECB2F78B}"/>
              </a:ext>
            </a:extLst>
          </p:cNvPr>
          <p:cNvSpPr txBox="1"/>
          <p:nvPr/>
        </p:nvSpPr>
        <p:spPr>
          <a:xfrm>
            <a:off x="2411760" y="234888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Vp2</a:t>
            </a:r>
          </a:p>
          <a:p>
            <a:r>
              <a:rPr lang="en-US" altLang="ko-KR" dirty="0"/>
              <a:t>Type 1</a:t>
            </a:r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15DDB3-CA84-CC79-3738-93EF8C07A42A}"/>
              </a:ext>
            </a:extLst>
          </p:cNvPr>
          <p:cNvSpPr txBox="1"/>
          <p:nvPr/>
        </p:nvSpPr>
        <p:spPr>
          <a:xfrm>
            <a:off x="5482989" y="234888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Vp2</a:t>
            </a:r>
          </a:p>
          <a:p>
            <a:r>
              <a:rPr lang="en-US" altLang="ko-KR" dirty="0"/>
              <a:t>Type 1</a:t>
            </a:r>
            <a:endParaRPr lang="ko-KR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CECE72-FF9B-5AE6-2D51-669976D27F7C}"/>
              </a:ext>
            </a:extLst>
          </p:cNvPr>
          <p:cNvSpPr txBox="1"/>
          <p:nvPr/>
        </p:nvSpPr>
        <p:spPr>
          <a:xfrm>
            <a:off x="1413956" y="570166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Vp3</a:t>
            </a:r>
          </a:p>
          <a:p>
            <a:r>
              <a:rPr lang="en-US" altLang="ko-KR" dirty="0"/>
              <a:t>Type 2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7FC841-DAF5-8A83-ACD9-08B80FB6194A}"/>
              </a:ext>
            </a:extLst>
          </p:cNvPr>
          <p:cNvSpPr txBox="1"/>
          <p:nvPr/>
        </p:nvSpPr>
        <p:spPr>
          <a:xfrm>
            <a:off x="7164288" y="570166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Vp3</a:t>
            </a:r>
          </a:p>
          <a:p>
            <a:r>
              <a:rPr lang="en-US" altLang="ko-KR" dirty="0"/>
              <a:t>Type 2</a:t>
            </a:r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566AFC-9C27-31B2-B870-1C47B0638651}"/>
              </a:ext>
            </a:extLst>
          </p:cNvPr>
          <p:cNvSpPr txBox="1"/>
          <p:nvPr/>
        </p:nvSpPr>
        <p:spPr>
          <a:xfrm>
            <a:off x="4485185" y="570166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Vp3</a:t>
            </a:r>
          </a:p>
          <a:p>
            <a:r>
              <a:rPr lang="en-US" altLang="ko-KR" dirty="0"/>
              <a:t>Type 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123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 descr="선화이(가) 표시된 사진&#10;&#10;자동 생성된 설명">
            <a:extLst>
              <a:ext uri="{FF2B5EF4-FFF2-40B4-BE49-F238E27FC236}">
                <a16:creationId xmlns:a16="http://schemas.microsoft.com/office/drawing/2014/main" id="{C32093F8-334A-A208-854E-EBB31EDA4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113" y="3333240"/>
            <a:ext cx="3162887" cy="2636912"/>
          </a:xfrm>
          <a:prstGeom prst="rect">
            <a:avLst/>
          </a:prstGeom>
        </p:spPr>
      </p:pic>
      <p:pic>
        <p:nvPicPr>
          <p:cNvPr id="41" name="그림 40" descr="선화이(가) 표시된 사진&#10;&#10;자동 생성된 설명">
            <a:extLst>
              <a:ext uri="{FF2B5EF4-FFF2-40B4-BE49-F238E27FC236}">
                <a16:creationId xmlns:a16="http://schemas.microsoft.com/office/drawing/2014/main" id="{8CBAD1D3-F53E-64D0-1BCD-6E73E6622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73" y="617447"/>
            <a:ext cx="3162887" cy="2636912"/>
          </a:xfrm>
          <a:prstGeom prst="rect">
            <a:avLst/>
          </a:prstGeom>
        </p:spPr>
      </p:pic>
      <p:pic>
        <p:nvPicPr>
          <p:cNvPr id="43" name="그림 42" descr="선화이(가) 표시된 사진&#10;&#10;자동 생성된 설명">
            <a:extLst>
              <a:ext uri="{FF2B5EF4-FFF2-40B4-BE49-F238E27FC236}">
                <a16:creationId xmlns:a16="http://schemas.microsoft.com/office/drawing/2014/main" id="{6FA1B814-533A-AA0F-700B-6C8F7C778C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" y="3170790"/>
            <a:ext cx="3162887" cy="2636912"/>
          </a:xfrm>
          <a:prstGeom prst="rect">
            <a:avLst/>
          </a:prstGeom>
        </p:spPr>
      </p:pic>
      <p:pic>
        <p:nvPicPr>
          <p:cNvPr id="45" name="그림 44" descr="선화이(가) 표시된 사진&#10;&#10;자동 생성된 설명">
            <a:extLst>
              <a:ext uri="{FF2B5EF4-FFF2-40B4-BE49-F238E27FC236}">
                <a16:creationId xmlns:a16="http://schemas.microsoft.com/office/drawing/2014/main" id="{980C6908-D6CD-92DA-6AA6-550ED77ABC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70" y="3165111"/>
            <a:ext cx="3162887" cy="2636912"/>
          </a:xfrm>
          <a:prstGeom prst="rect">
            <a:avLst/>
          </a:prstGeom>
        </p:spPr>
      </p:pic>
      <p:pic>
        <p:nvPicPr>
          <p:cNvPr id="47" name="그림 46" descr="선화이(가) 표시된 사진&#10;&#10;자동 생성된 설명">
            <a:extLst>
              <a:ext uri="{FF2B5EF4-FFF2-40B4-BE49-F238E27FC236}">
                <a16:creationId xmlns:a16="http://schemas.microsoft.com/office/drawing/2014/main" id="{E62DC141-CCEA-C71D-9101-06F4E6A4A6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9" y="560371"/>
            <a:ext cx="3231348" cy="2693988"/>
          </a:xfrm>
          <a:prstGeom prst="rect">
            <a:avLst/>
          </a:prstGeom>
        </p:spPr>
      </p:pic>
      <p:pic>
        <p:nvPicPr>
          <p:cNvPr id="49" name="그림 48" descr="텍스트, 선화이(가) 표시된 사진&#10;&#10;자동 생성된 설명">
            <a:extLst>
              <a:ext uri="{FF2B5EF4-FFF2-40B4-BE49-F238E27FC236}">
                <a16:creationId xmlns:a16="http://schemas.microsoft.com/office/drawing/2014/main" id="{8CD290EE-E0A8-8AF4-71A4-4B6E95C4B2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0" y="548680"/>
            <a:ext cx="2872385" cy="239472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C9CF6303-29BB-9EFF-8391-29FACE36FFA8}"/>
              </a:ext>
            </a:extLst>
          </p:cNvPr>
          <p:cNvSpPr txBox="1"/>
          <p:nvPr/>
        </p:nvSpPr>
        <p:spPr>
          <a:xfrm>
            <a:off x="6950488" y="552690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Vp3</a:t>
            </a:r>
          </a:p>
          <a:p>
            <a:r>
              <a:rPr lang="en-US" altLang="ko-KR" dirty="0"/>
              <a:t>Type 2</a:t>
            </a:r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267D28-338A-A3CB-03E2-8065DC8EA04D}"/>
              </a:ext>
            </a:extLst>
          </p:cNvPr>
          <p:cNvSpPr txBox="1"/>
          <p:nvPr/>
        </p:nvSpPr>
        <p:spPr>
          <a:xfrm>
            <a:off x="4115115" y="548976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Vp3</a:t>
            </a:r>
          </a:p>
          <a:p>
            <a:r>
              <a:rPr lang="en-US" altLang="ko-KR" dirty="0"/>
              <a:t>Type 2</a:t>
            </a:r>
            <a:endParaRPr lang="ko-KR" alt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EF1DD5-BEAF-BEBC-8C6D-8812EC7F9C46}"/>
              </a:ext>
            </a:extLst>
          </p:cNvPr>
          <p:cNvSpPr txBox="1"/>
          <p:nvPr/>
        </p:nvSpPr>
        <p:spPr>
          <a:xfrm>
            <a:off x="868213" y="5342236"/>
            <a:ext cx="12241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dirty="0"/>
              <a:t>Vp2</a:t>
            </a:r>
          </a:p>
          <a:p>
            <a:r>
              <a:rPr lang="en-US" altLang="ko-KR" dirty="0"/>
              <a:t>Type 1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6BF624-B418-5400-369F-8A3C7A511D51}"/>
              </a:ext>
            </a:extLst>
          </p:cNvPr>
          <p:cNvSpPr txBox="1"/>
          <p:nvPr/>
        </p:nvSpPr>
        <p:spPr>
          <a:xfrm>
            <a:off x="7132290" y="273732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Vp2</a:t>
            </a:r>
          </a:p>
          <a:p>
            <a:r>
              <a:rPr lang="en-US" altLang="ko-KR" dirty="0"/>
              <a:t>Type 1</a:t>
            </a:r>
            <a:endParaRPr lang="ko-KR" alt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E20A6D-6382-E917-BEE1-80663A24835A}"/>
              </a:ext>
            </a:extLst>
          </p:cNvPr>
          <p:cNvSpPr txBox="1"/>
          <p:nvPr/>
        </p:nvSpPr>
        <p:spPr>
          <a:xfrm>
            <a:off x="4084072" y="270803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Vp2</a:t>
            </a:r>
          </a:p>
          <a:p>
            <a:r>
              <a:rPr lang="en-US" altLang="ko-KR" dirty="0"/>
              <a:t>Type 1</a:t>
            </a:r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159B816-BBA2-9C3B-8C36-39E943B269EF}"/>
              </a:ext>
            </a:extLst>
          </p:cNvPr>
          <p:cNvSpPr txBox="1"/>
          <p:nvPr/>
        </p:nvSpPr>
        <p:spPr>
          <a:xfrm>
            <a:off x="937854" y="270803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Vp1</a:t>
            </a:r>
          </a:p>
          <a:p>
            <a:r>
              <a:rPr lang="en-US" altLang="ko-KR" dirty="0"/>
              <a:t>Type 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484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B5FD36-8E4A-C13B-F32F-6E9611AC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PVT</a:t>
            </a:r>
            <a:r>
              <a:rPr lang="ko-KR" altLang="en-US" dirty="0"/>
              <a:t> </a:t>
            </a:r>
            <a:r>
              <a:rPr lang="en-US" altLang="ko-KR" dirty="0"/>
              <a:t>classification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E404134-7B4E-CB93-2E0E-D0DF679E1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988840"/>
            <a:ext cx="7692066" cy="313849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6FBC931-FC59-9CB5-C6CC-97FDA3B30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72816"/>
            <a:ext cx="3338424" cy="4176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AD824B-4FAE-1964-8FDA-BB49D5F1DB88}"/>
              </a:ext>
            </a:extLst>
          </p:cNvPr>
          <p:cNvSpPr txBox="1"/>
          <p:nvPr/>
        </p:nvSpPr>
        <p:spPr>
          <a:xfrm>
            <a:off x="4211960" y="558924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Shi J. et al. Ann Surg Oncol 2010;17:2073-80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46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973431-EEA3-230E-6A84-75BFE046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66340037-416C-6446-11C8-8F7D4B6B5F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624"/>
            <a:ext cx="8229600" cy="3313281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7C707E8-2E18-90F7-7D4A-05815ACDC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6237312"/>
            <a:ext cx="3549650" cy="4254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A4E81F-76F6-19D3-ECD8-53F223F960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9" b="3599"/>
          <a:stretch/>
        </p:blipFill>
        <p:spPr>
          <a:xfrm>
            <a:off x="4932040" y="5416535"/>
            <a:ext cx="3096344" cy="908277"/>
          </a:xfrm>
          <a:prstGeom prst="rect">
            <a:avLst/>
          </a:prstGeom>
        </p:spPr>
      </p:pic>
      <p:pic>
        <p:nvPicPr>
          <p:cNvPr id="12" name="그림 11" descr="테이블이(가) 표시된 사진&#10;&#10;자동 생성된 설명">
            <a:extLst>
              <a:ext uri="{FF2B5EF4-FFF2-40B4-BE49-F238E27FC236}">
                <a16:creationId xmlns:a16="http://schemas.microsoft.com/office/drawing/2014/main" id="{2CFF953F-F323-7DF1-2BA5-8584EF7321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62"/>
          <a:stretch/>
        </p:blipFill>
        <p:spPr>
          <a:xfrm>
            <a:off x="945784" y="3413531"/>
            <a:ext cx="1944216" cy="2859212"/>
          </a:xfrm>
          <a:prstGeom prst="rect">
            <a:avLst/>
          </a:prstGeom>
        </p:spPr>
      </p:pic>
      <p:pic>
        <p:nvPicPr>
          <p:cNvPr id="13" name="그림 12" descr="테이블이(가) 표시된 사진&#10;&#10;자동 생성된 설명">
            <a:extLst>
              <a:ext uri="{FF2B5EF4-FFF2-40B4-BE49-F238E27FC236}">
                <a16:creationId xmlns:a16="http://schemas.microsoft.com/office/drawing/2014/main" id="{8C8D6561-9B6C-7E32-8A7D-EE4954D46C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1"/>
          <a:stretch/>
        </p:blipFill>
        <p:spPr>
          <a:xfrm>
            <a:off x="2856847" y="3413531"/>
            <a:ext cx="1914288" cy="285921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00FA94-8C61-7E56-4EC8-21509B5FD915}"/>
              </a:ext>
            </a:extLst>
          </p:cNvPr>
          <p:cNvSpPr txBox="1"/>
          <p:nvPr/>
        </p:nvSpPr>
        <p:spPr>
          <a:xfrm>
            <a:off x="5292080" y="3736696"/>
            <a:ext cx="2520280" cy="646331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/>
              <a:t>120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ko-KR" altLang="en-US" dirty="0"/>
              <a:t>대부분 </a:t>
            </a:r>
            <a:r>
              <a:rPr lang="en-US" altLang="ko-KR" dirty="0"/>
              <a:t>Child-Pugh 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9777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B2CA42-E673-B820-C903-DA93CDB8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D1E62881-8320-0DDD-92D1-45353F4BA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229600" cy="3998928"/>
          </a:xfrm>
        </p:spPr>
      </p:pic>
      <p:pic>
        <p:nvPicPr>
          <p:cNvPr id="7" name="그림 6" descr="테이블이(가) 표시된 사진&#10;&#10;자동 생성된 설명">
            <a:extLst>
              <a:ext uri="{FF2B5EF4-FFF2-40B4-BE49-F238E27FC236}">
                <a16:creationId xmlns:a16="http://schemas.microsoft.com/office/drawing/2014/main" id="{5C908FBD-7C52-F205-308A-E386C3ABE4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3" b="78007"/>
          <a:stretch/>
        </p:blipFill>
        <p:spPr>
          <a:xfrm>
            <a:off x="1619672" y="4401108"/>
            <a:ext cx="6209732" cy="936104"/>
          </a:xfrm>
          <a:prstGeom prst="rect">
            <a:avLst/>
          </a:prstGeom>
        </p:spPr>
      </p:pic>
      <p:pic>
        <p:nvPicPr>
          <p:cNvPr id="8" name="그림 7" descr="테이블이(가) 표시된 사진&#10;&#10;자동 생성된 설명">
            <a:extLst>
              <a:ext uri="{FF2B5EF4-FFF2-40B4-BE49-F238E27FC236}">
                <a16:creationId xmlns:a16="http://schemas.microsoft.com/office/drawing/2014/main" id="{0ED19AD5-9F23-3BD1-BAC8-DC08CB2574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22" b="25278"/>
          <a:stretch/>
        </p:blipFill>
        <p:spPr>
          <a:xfrm>
            <a:off x="1619672" y="5450670"/>
            <a:ext cx="6209732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51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B2CA42-E673-B820-C903-DA93CDB8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D1E62881-8320-0DDD-92D1-45353F4BA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229600" cy="3998928"/>
          </a:xfrm>
        </p:spPr>
      </p:pic>
      <p:pic>
        <p:nvPicPr>
          <p:cNvPr id="4" name="그림 3" descr="테이블이(가) 표시된 사진&#10;&#10;자동 생성된 설명">
            <a:extLst>
              <a:ext uri="{FF2B5EF4-FFF2-40B4-BE49-F238E27FC236}">
                <a16:creationId xmlns:a16="http://schemas.microsoft.com/office/drawing/2014/main" id="{71E94F08-2D33-A130-34CD-C2F5E35DAD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"/>
          <a:stretch/>
        </p:blipFill>
        <p:spPr>
          <a:xfrm>
            <a:off x="933450" y="0"/>
            <a:ext cx="7277100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61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B2CA42-E673-B820-C903-DA93CDB8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D1E62881-8320-0DDD-92D1-45353F4BA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229600" cy="3998928"/>
          </a:xfrm>
        </p:spPr>
      </p:pic>
      <p:pic>
        <p:nvPicPr>
          <p:cNvPr id="4" name="그림 3" descr="테이블이(가) 표시된 사진&#10;&#10;자동 생성된 설명">
            <a:extLst>
              <a:ext uri="{FF2B5EF4-FFF2-40B4-BE49-F238E27FC236}">
                <a16:creationId xmlns:a16="http://schemas.microsoft.com/office/drawing/2014/main" id="{71E94F08-2D33-A130-34CD-C2F5E35DAD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46" b="60500"/>
          <a:stretch/>
        </p:blipFill>
        <p:spPr>
          <a:xfrm>
            <a:off x="333872" y="2156840"/>
            <a:ext cx="815411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79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F989D4-DB63-4DA2-5345-3EA116AB1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1AFECDB0-3DD8-1993-FE99-F63B8D67AF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4664"/>
            <a:ext cx="7028248" cy="48965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E5ACA3-3382-E8BB-D4D5-947E5CD42915}"/>
              </a:ext>
            </a:extLst>
          </p:cNvPr>
          <p:cNvSpPr txBox="1"/>
          <p:nvPr/>
        </p:nvSpPr>
        <p:spPr>
          <a:xfrm>
            <a:off x="5868144" y="63093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JVIR 2019;30:1-8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337E60-D6BF-9644-82EA-E2F7D9C153AE}"/>
              </a:ext>
            </a:extLst>
          </p:cNvPr>
          <p:cNvSpPr txBox="1"/>
          <p:nvPr/>
        </p:nvSpPr>
        <p:spPr>
          <a:xfrm>
            <a:off x="2771800" y="5373216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Standard dose = 120 </a:t>
            </a:r>
            <a:r>
              <a:rPr lang="en-US" altLang="ko-KR" dirty="0" err="1"/>
              <a:t>Gy</a:t>
            </a:r>
            <a:endParaRPr lang="en-US" altLang="ko-KR" dirty="0"/>
          </a:p>
          <a:p>
            <a:r>
              <a:rPr lang="en-US" altLang="ko-KR" dirty="0"/>
              <a:t>Boosted dose &gt; 150 </a:t>
            </a:r>
            <a:r>
              <a:rPr lang="en-US" altLang="ko-KR" dirty="0" err="1"/>
              <a:t>Gy</a:t>
            </a:r>
            <a:r>
              <a:rPr lang="en-US" altLang="ko-KR" dirty="0"/>
              <a:t>  </a:t>
            </a:r>
            <a:endParaRPr lang="ko-KR" altLang="en-US" dirty="0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E03C855-BBFD-B0D2-BD80-A7C71EEE4488}"/>
              </a:ext>
            </a:extLst>
          </p:cNvPr>
          <p:cNvCxnSpPr>
            <a:cxnSpLocks/>
          </p:cNvCxnSpPr>
          <p:nvPr/>
        </p:nvCxnSpPr>
        <p:spPr>
          <a:xfrm flipH="1">
            <a:off x="2051720" y="4221088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558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AE02850E-D2B4-BE69-CEAD-06BBEA9F6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5915000" cy="2402777"/>
          </a:xfrm>
        </p:spPr>
      </p:pic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261793E1-F2DE-BFFD-FA0C-A230D70E5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4638"/>
            <a:ext cx="6635750" cy="2635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AFF4F0-86A9-F4DF-8605-306B0D9439DE}"/>
              </a:ext>
            </a:extLst>
          </p:cNvPr>
          <p:cNvSpPr txBox="1"/>
          <p:nvPr/>
        </p:nvSpPr>
        <p:spPr>
          <a:xfrm>
            <a:off x="6876256" y="620688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8cm </a:t>
            </a:r>
            <a:r>
              <a:rPr lang="ko-KR" altLang="en-US" dirty="0"/>
              <a:t>이하</a:t>
            </a:r>
            <a:endParaRPr lang="en-US" altLang="ko-KR" dirty="0"/>
          </a:p>
          <a:p>
            <a:r>
              <a:rPr lang="en-US" altLang="ko-KR" dirty="0"/>
              <a:t>Single tumor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400Gy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CR</a:t>
            </a:r>
            <a:endParaRPr lang="en-US" altLang="ko-K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9912E5-2003-0142-8071-FEB8F62F7583}"/>
              </a:ext>
            </a:extLst>
          </p:cNvPr>
          <p:cNvSpPr txBox="1"/>
          <p:nvPr/>
        </p:nvSpPr>
        <p:spPr>
          <a:xfrm>
            <a:off x="6864873" y="3789040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Personalised</a:t>
            </a:r>
            <a:r>
              <a:rPr lang="en-US" altLang="ko-KR" dirty="0"/>
              <a:t> dose</a:t>
            </a:r>
          </a:p>
          <a:p>
            <a:r>
              <a:rPr lang="en-US" altLang="ko-KR" dirty="0"/>
              <a:t>&gt; 205Gy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 Better outcome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95166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1A681F-8130-9812-8E42-839508EEA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Boosted radioembolization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52CE6B-0B23-90BC-3140-BD9A828E2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Tumor with Minor PVT</a:t>
            </a:r>
          </a:p>
          <a:p>
            <a:pPr lvl="1"/>
            <a:r>
              <a:rPr lang="en-US" altLang="ko-KR" dirty="0"/>
              <a:t>Low Tumor burden</a:t>
            </a:r>
          </a:p>
          <a:p>
            <a:pPr lvl="1"/>
            <a:r>
              <a:rPr lang="en-US" altLang="ko-KR" dirty="0"/>
              <a:t>Localized tumor</a:t>
            </a:r>
          </a:p>
          <a:p>
            <a:pPr lvl="1"/>
            <a:r>
              <a:rPr lang="en-US" altLang="ko-KR" dirty="0" err="1"/>
              <a:t>Unilobar</a:t>
            </a:r>
            <a:r>
              <a:rPr lang="en-US" altLang="ko-KR" dirty="0"/>
              <a:t> 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ko-KR" dirty="0"/>
              <a:t>Sufficient normal liver can be saved.</a:t>
            </a:r>
          </a:p>
          <a:p>
            <a:endParaRPr lang="en-US" altLang="ko-KR" dirty="0"/>
          </a:p>
          <a:p>
            <a:pPr>
              <a:buFont typeface="Wingdings" panose="05000000000000000000" pitchFamily="2" charset="2"/>
              <a:buChar char="è"/>
            </a:pPr>
            <a:r>
              <a:rPr lang="en-US" altLang="ko-KR" dirty="0">
                <a:sym typeface="Wingdings" panose="05000000000000000000" pitchFamily="2" charset="2"/>
              </a:rPr>
              <a:t>Radiation segmentectomy/lobectomy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with short hospitalization, minimal pain, less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visit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at the cost of high cost (800</a:t>
            </a:r>
            <a:r>
              <a:rPr lang="ko-KR" altLang="en-US" dirty="0">
                <a:sym typeface="Wingdings" panose="05000000000000000000" pitchFamily="2" charset="2"/>
              </a:rPr>
              <a:t>만원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8412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AA8306-893B-4170-4859-695F5D4C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155)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B336BEF-6642-3CAF-A340-DFBDEFCF9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C3B5EE-53D9-2FA1-4F3D-FF4210C20155}"/>
              </a:ext>
            </a:extLst>
          </p:cNvPr>
          <p:cNvSpPr txBox="1"/>
          <p:nvPr/>
        </p:nvSpPr>
        <p:spPr>
          <a:xfrm>
            <a:off x="6804248" y="346413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52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73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Main 30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2BC354-2395-FDD1-EDC3-F123BD16AC48}"/>
              </a:ext>
            </a:extLst>
          </p:cNvPr>
          <p:cNvSpPr txBox="1"/>
          <p:nvPr/>
        </p:nvSpPr>
        <p:spPr>
          <a:xfrm>
            <a:off x="6804248" y="457002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27.2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17.4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Main 5.5</a:t>
            </a:r>
            <a:r>
              <a:rPr lang="ko-KR" altLang="en-US" dirty="0"/>
              <a:t>개월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81A778-5C9F-420E-8B0D-06F90EF69F40}"/>
              </a:ext>
            </a:extLst>
          </p:cNvPr>
          <p:cNvSpPr txBox="1"/>
          <p:nvPr/>
        </p:nvSpPr>
        <p:spPr>
          <a:xfrm>
            <a:off x="1763688" y="12687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지난 </a:t>
            </a:r>
            <a:r>
              <a:rPr lang="en-US" altLang="ko-KR" dirty="0"/>
              <a:t>10</a:t>
            </a:r>
            <a:r>
              <a:rPr lang="ko-KR" altLang="en-US" dirty="0"/>
              <a:t>년간 </a:t>
            </a:r>
            <a:r>
              <a:rPr lang="en-US" altLang="ko-KR" dirty="0"/>
              <a:t>treatment-naïve patient with PVT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4207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DFA9D046-C964-9B69-C78C-9A9031B50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AAA8306-893B-4170-4859-695F5D4C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155)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3B5EE-53D9-2FA1-4F3D-FF4210C20155}"/>
              </a:ext>
            </a:extLst>
          </p:cNvPr>
          <p:cNvSpPr txBox="1"/>
          <p:nvPr/>
        </p:nvSpPr>
        <p:spPr>
          <a:xfrm>
            <a:off x="6804248" y="3609735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27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RAPV, RPPV 25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73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Main 30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2BC354-2395-FDD1-EDC3-F123BD16AC48}"/>
              </a:ext>
            </a:extLst>
          </p:cNvPr>
          <p:cNvSpPr txBox="1"/>
          <p:nvPr/>
        </p:nvSpPr>
        <p:spPr>
          <a:xfrm>
            <a:off x="6800661" y="5211961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35.6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RAPV, RPPV 6.8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17.4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Main 5.5</a:t>
            </a:r>
            <a:r>
              <a:rPr lang="ko-KR" altLang="en-US" dirty="0"/>
              <a:t>개월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7AEB4B-96C1-487B-8C28-888EA93A14B7}"/>
              </a:ext>
            </a:extLst>
          </p:cNvPr>
          <p:cNvSpPr txBox="1"/>
          <p:nvPr/>
        </p:nvSpPr>
        <p:spPr>
          <a:xfrm>
            <a:off x="1763688" y="12687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지난 </a:t>
            </a:r>
            <a:r>
              <a:rPr lang="en-US" altLang="ko-KR" dirty="0"/>
              <a:t>10</a:t>
            </a:r>
            <a:r>
              <a:rPr lang="ko-KR" altLang="en-US" dirty="0"/>
              <a:t>년간 </a:t>
            </a:r>
            <a:r>
              <a:rPr lang="en-US" altLang="ko-KR" dirty="0"/>
              <a:t>treatment-naïve patient with PVT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9642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782551-A729-8968-5FAD-045D22E7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110)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DEAFCEAD-A1BB-7DD9-F23C-70D485E7B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D5642D-488A-1A11-CABC-879F2EE2A013}"/>
              </a:ext>
            </a:extLst>
          </p:cNvPr>
          <p:cNvSpPr txBox="1"/>
          <p:nvPr/>
        </p:nvSpPr>
        <p:spPr>
          <a:xfrm>
            <a:off x="6804248" y="346413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35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53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Main 22</a:t>
            </a:r>
            <a:r>
              <a:rPr lang="ko-KR" altLang="en-US" dirty="0"/>
              <a:t>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BBB81D-193E-C7EF-8FE7-824A4DD00285}"/>
              </a:ext>
            </a:extLst>
          </p:cNvPr>
          <p:cNvSpPr txBox="1"/>
          <p:nvPr/>
        </p:nvSpPr>
        <p:spPr>
          <a:xfrm>
            <a:off x="6804248" y="457002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36.6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19.1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Main 5.5</a:t>
            </a:r>
            <a:r>
              <a:rPr lang="ko-KR" altLang="en-US" dirty="0"/>
              <a:t>개월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A511C-4BB4-5F81-1099-2A10AB43064A}"/>
              </a:ext>
            </a:extLst>
          </p:cNvPr>
          <p:cNvSpPr txBox="1"/>
          <p:nvPr/>
        </p:nvSpPr>
        <p:spPr>
          <a:xfrm>
            <a:off x="1979712" y="113958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HV invasion, Bile duct invasion</a:t>
            </a:r>
            <a:r>
              <a:rPr lang="en-US" altLang="ko-KR"/>
              <a:t>, extrahepatic meta </a:t>
            </a:r>
            <a:r>
              <a:rPr lang="ko-KR" altLang="en-US" dirty="0"/>
              <a:t>제외</a:t>
            </a:r>
          </a:p>
        </p:txBody>
      </p:sp>
    </p:spTree>
    <p:extLst>
      <p:ext uri="{BB962C8B-B14F-4D97-AF65-F5344CB8AC3E}">
        <p14:creationId xmlns:p14="http://schemas.microsoft.com/office/powerpoint/2010/main" val="2644576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782551-A729-8968-5FAD-045D22E7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110)</a:t>
            </a:r>
            <a:endParaRPr lang="ko-KR" altLang="en-US" dirty="0"/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A66A4179-3CC1-BB9E-DE2C-52B123E83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FD90E4-EA7C-AC49-BAA1-3C370D10716C}"/>
              </a:ext>
            </a:extLst>
          </p:cNvPr>
          <p:cNvSpPr txBox="1"/>
          <p:nvPr/>
        </p:nvSpPr>
        <p:spPr>
          <a:xfrm>
            <a:off x="6804248" y="3609735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18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RAPV, RPPV 17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53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Main 22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6DFC83-059D-9752-A4BE-C6FBAEBF0361}"/>
              </a:ext>
            </a:extLst>
          </p:cNvPr>
          <p:cNvSpPr txBox="1"/>
          <p:nvPr/>
        </p:nvSpPr>
        <p:spPr>
          <a:xfrm>
            <a:off x="6800661" y="5211961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49.7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RAPV, RPPV 8.8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Lobar</a:t>
            </a:r>
            <a:r>
              <a:rPr lang="ko-KR" altLang="en-US" dirty="0"/>
              <a:t> </a:t>
            </a:r>
            <a:r>
              <a:rPr lang="en-US" altLang="ko-KR" dirty="0"/>
              <a:t>19.1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Main 5.5</a:t>
            </a:r>
            <a:r>
              <a:rPr lang="ko-KR" altLang="en-US" dirty="0"/>
              <a:t>개월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49614-F0E1-C891-CAD2-0326E3F98121}"/>
              </a:ext>
            </a:extLst>
          </p:cNvPr>
          <p:cNvSpPr txBox="1"/>
          <p:nvPr/>
        </p:nvSpPr>
        <p:spPr>
          <a:xfrm>
            <a:off x="1979712" y="113958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HV invasion, Bile duct invasion, extrahepatic meta </a:t>
            </a:r>
            <a:r>
              <a:rPr lang="ko-KR" altLang="en-US" dirty="0"/>
              <a:t>제외</a:t>
            </a:r>
          </a:p>
        </p:txBody>
      </p:sp>
    </p:spTree>
    <p:extLst>
      <p:ext uri="{BB962C8B-B14F-4D97-AF65-F5344CB8AC3E}">
        <p14:creationId xmlns:p14="http://schemas.microsoft.com/office/powerpoint/2010/main" val="2304620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12E469-FF6D-21CB-CEF3-C9E8D24C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Locally advanced HCC with major PVI 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6A17A7-DB5B-9245-2F73-B86BD35D7034}"/>
              </a:ext>
            </a:extLst>
          </p:cNvPr>
          <p:cNvSpPr txBox="1"/>
          <p:nvPr/>
        </p:nvSpPr>
        <p:spPr>
          <a:xfrm>
            <a:off x="1331640" y="5445224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7.5cm HCC with lobar PVT in Child-Pugh A5 </a:t>
            </a:r>
            <a:r>
              <a:rPr lang="en-US" altLang="ko-KR" dirty="0">
                <a:sym typeface="Wingdings" panose="05000000000000000000" pitchFamily="2" charset="2"/>
              </a:rPr>
              <a:t> TARE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TARE procedure : boosted dose in RH artery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                               prn half/regular dose in A4  </a:t>
            </a:r>
            <a:endParaRPr lang="ko-KR" altLang="en-US" dirty="0"/>
          </a:p>
        </p:txBody>
      </p: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F30DECE2-FF30-3518-5F43-CAF919BE9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67968"/>
            <a:ext cx="4248472" cy="398749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AA94443-A8CE-E1F9-C020-72B2B050E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67034"/>
            <a:ext cx="4517008" cy="397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0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C22D65-82A9-B529-5F53-8148F8FAC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PVT with AP shunt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51CEA3D-0FDE-BEA8-B103-17E9EE258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727" t="17501" r="15677" b="23632"/>
          <a:stretch/>
        </p:blipFill>
        <p:spPr>
          <a:xfrm>
            <a:off x="179512" y="1849812"/>
            <a:ext cx="3584756" cy="2947466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5270E9E-C12F-70CD-4437-6307543CCB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90" t="16242" r="17313" b="23220"/>
          <a:stretch/>
        </p:blipFill>
        <p:spPr>
          <a:xfrm>
            <a:off x="3059832" y="1849812"/>
            <a:ext cx="3384376" cy="29523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87F2FD6-DDAA-75B4-84D4-FF7CC477D4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12" t="16342" r="27650" b="23220"/>
          <a:stretch/>
        </p:blipFill>
        <p:spPr>
          <a:xfrm>
            <a:off x="5796136" y="1854116"/>
            <a:ext cx="2952328" cy="29474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05B074-5773-99B1-1415-0E7A988FCC4A}"/>
              </a:ext>
            </a:extLst>
          </p:cNvPr>
          <p:cNvSpPr txBox="1"/>
          <p:nvPr/>
        </p:nvSpPr>
        <p:spPr>
          <a:xfrm>
            <a:off x="323528" y="1484784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M/70, infiltrative HCC in left lobe, Lt PVT, AP shunt</a:t>
            </a:r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544A252-479D-1215-CD7D-FD85D681DB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51" t="26973" r="27950" b="14300"/>
          <a:stretch/>
        </p:blipFill>
        <p:spPr>
          <a:xfrm>
            <a:off x="179512" y="4481736"/>
            <a:ext cx="2634122" cy="237626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F92C883-D38D-6887-3165-E9A1AB069E7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51" t="25850" r="30050" b="15351"/>
          <a:stretch/>
        </p:blipFill>
        <p:spPr>
          <a:xfrm>
            <a:off x="2811567" y="4493296"/>
            <a:ext cx="2634122" cy="2364703"/>
          </a:xfrm>
          <a:prstGeom prst="rect">
            <a:avLst/>
          </a:prstGeom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FEDC1DC-07FE-2939-2D00-B96081F1652E}"/>
              </a:ext>
            </a:extLst>
          </p:cNvPr>
          <p:cNvCxnSpPr/>
          <p:nvPr/>
        </p:nvCxnSpPr>
        <p:spPr>
          <a:xfrm flipV="1">
            <a:off x="4355976" y="3645024"/>
            <a:ext cx="0" cy="576064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BA7358B1-0E59-1AB4-4C07-15BAFFB67C43}"/>
              </a:ext>
            </a:extLst>
          </p:cNvPr>
          <p:cNvCxnSpPr/>
          <p:nvPr/>
        </p:nvCxnSpPr>
        <p:spPr>
          <a:xfrm flipV="1">
            <a:off x="7308304" y="3501008"/>
            <a:ext cx="0" cy="576064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85DA30B-A79B-043F-57A5-E3C01AF38486}"/>
              </a:ext>
            </a:extLst>
          </p:cNvPr>
          <p:cNvSpPr txBox="1"/>
          <p:nvPr/>
        </p:nvSpPr>
        <p:spPr>
          <a:xfrm>
            <a:off x="4067944" y="1863769"/>
            <a:ext cx="936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FF00"/>
                </a:solidFill>
              </a:rPr>
              <a:t>Rt PV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0F241B-26BB-48F7-B2B0-0A19BD5D4BC9}"/>
              </a:ext>
            </a:extLst>
          </p:cNvPr>
          <p:cNvSpPr txBox="1"/>
          <p:nvPr/>
        </p:nvSpPr>
        <p:spPr>
          <a:xfrm>
            <a:off x="6920081" y="1849812"/>
            <a:ext cx="1352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FF00"/>
                </a:solidFill>
              </a:rPr>
              <a:t>Main PV</a:t>
            </a:r>
            <a:endParaRPr lang="ko-KR" altLang="en-US" sz="2400" b="1" dirty="0">
              <a:solidFill>
                <a:srgbClr val="FFFF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C1D9D3-4CF2-61DF-27DC-6092C9A1FDD5}"/>
              </a:ext>
            </a:extLst>
          </p:cNvPr>
          <p:cNvSpPr txBox="1"/>
          <p:nvPr/>
        </p:nvSpPr>
        <p:spPr>
          <a:xfrm>
            <a:off x="5580112" y="4826675"/>
            <a:ext cx="3240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Arterial phase CT</a:t>
            </a:r>
          </a:p>
          <a:p>
            <a:r>
              <a:rPr lang="en-US" altLang="ko-KR" dirty="0"/>
              <a:t>Rt PV is brighter than main PV.</a:t>
            </a:r>
          </a:p>
          <a:p>
            <a:endParaRPr lang="en-US" altLang="ko-KR" dirty="0"/>
          </a:p>
          <a:p>
            <a:r>
              <a:rPr lang="en-US" altLang="ko-KR" dirty="0"/>
              <a:t>If Y-90 is injected into Lt HA, whole liver irradiation </a:t>
            </a:r>
            <a:r>
              <a:rPr lang="en-US" altLang="ko-KR" dirty="0">
                <a:sym typeface="Wingdings" panose="05000000000000000000" pitchFamily="2" charset="2"/>
              </a:rPr>
              <a:t> REILD</a:t>
            </a: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823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C67AF4-9E6D-76CF-7E73-01974917C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PVT with AP shunt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571F176-E390-5E94-0E1D-AC5202A519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262" t="12728" r="7642" b="12495"/>
          <a:stretch/>
        </p:blipFill>
        <p:spPr>
          <a:xfrm>
            <a:off x="4572000" y="1417638"/>
            <a:ext cx="4375636" cy="3672409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65BA21F-5E4B-3E30-1595-FEBECB107B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3" t="11566" r="9931" b="13131"/>
          <a:stretch/>
        </p:blipFill>
        <p:spPr>
          <a:xfrm>
            <a:off x="323528" y="1417638"/>
            <a:ext cx="4248472" cy="36724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F93911-E57D-49BF-8CF7-AB1943565FA5}"/>
              </a:ext>
            </a:extLst>
          </p:cNvPr>
          <p:cNvSpPr txBox="1"/>
          <p:nvPr/>
        </p:nvSpPr>
        <p:spPr>
          <a:xfrm>
            <a:off x="1187624" y="5157192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M/66, Infiltrative HCC with Lt PV &amp; Rt ant portal vein thrombosis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Strong enhancement of right PV on arterial phase CT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t>TARE : risk of REILD because whole liver irradiation is inevitable.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altLang="ko-K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cTACE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  <a:sym typeface="Wingdings" panose="05000000000000000000" pitchFamily="2" charset="2"/>
              </a:rPr>
              <a:t> was performed.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762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AEF8B-D008-DBD8-ACAE-0ED324B3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HCC with PVT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D52146-F674-B8A9-A280-9499F904B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AP shunt : Absent vs Present</a:t>
            </a:r>
          </a:p>
          <a:p>
            <a:pPr lvl="1"/>
            <a:r>
              <a:rPr lang="en-US" altLang="ko-KR" dirty="0"/>
              <a:t>Absent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ko-KR" dirty="0"/>
              <a:t>Good indication for TARE</a:t>
            </a:r>
          </a:p>
          <a:p>
            <a:pPr marL="457200" lvl="1" indent="0">
              <a:buNone/>
            </a:pPr>
            <a:r>
              <a:rPr lang="en-US" altLang="ko-KR" dirty="0"/>
              <a:t>            </a:t>
            </a:r>
          </a:p>
          <a:p>
            <a:pPr lvl="1"/>
            <a:r>
              <a:rPr lang="en-US" altLang="ko-KR" dirty="0"/>
              <a:t>Present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ko-KR" dirty="0">
                <a:solidFill>
                  <a:prstClr val="black"/>
                </a:solidFill>
                <a:sym typeface="Wingdings" panose="05000000000000000000" pitchFamily="2" charset="2"/>
              </a:rPr>
              <a:t>TARE is contraindicated when </a:t>
            </a:r>
            <a:r>
              <a:rPr lang="en-US" altLang="ko-KR" dirty="0" err="1">
                <a:solidFill>
                  <a:prstClr val="black"/>
                </a:solidFill>
                <a:sym typeface="Wingdings" panose="05000000000000000000" pitchFamily="2" charset="2"/>
              </a:rPr>
              <a:t>contralobar</a:t>
            </a:r>
            <a:r>
              <a:rPr lang="en-US" altLang="ko-KR" dirty="0">
                <a:solidFill>
                  <a:prstClr val="black"/>
                </a:solidFill>
                <a:sym typeface="Wingdings" panose="05000000000000000000" pitchFamily="2" charset="2"/>
              </a:rPr>
              <a:t> PV is enhanced on arterial phase CT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ko-KR" dirty="0" err="1">
                <a:solidFill>
                  <a:prstClr val="black"/>
                </a:solidFill>
                <a:sym typeface="Wingdings" panose="05000000000000000000" pitchFamily="2" charset="2"/>
              </a:rPr>
              <a:t>cTACE</a:t>
            </a:r>
            <a:r>
              <a:rPr lang="en-US" altLang="ko-KR" dirty="0">
                <a:solidFill>
                  <a:prstClr val="black"/>
                </a:solidFill>
                <a:sym typeface="Wingdings" panose="05000000000000000000" pitchFamily="2" charset="2"/>
              </a:rPr>
              <a:t> + External RT may be effective.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0618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1A681F-8130-9812-8E42-839508EEA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Boosted radioembolization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52CE6B-0B23-90BC-3140-BD9A828E2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Tumor with Major PVT</a:t>
            </a:r>
          </a:p>
          <a:p>
            <a:pPr lvl="1"/>
            <a:r>
              <a:rPr lang="en-US" altLang="ko-KR" dirty="0"/>
              <a:t>Low Tumor burden</a:t>
            </a:r>
          </a:p>
          <a:p>
            <a:pPr lvl="1"/>
            <a:r>
              <a:rPr lang="en-US" altLang="ko-KR" dirty="0"/>
              <a:t>Localized tumor</a:t>
            </a:r>
          </a:p>
          <a:p>
            <a:pPr lvl="1"/>
            <a:r>
              <a:rPr lang="en-US" altLang="ko-KR" dirty="0" err="1">
                <a:solidFill>
                  <a:srgbClr val="FF0000"/>
                </a:solidFill>
              </a:rPr>
              <a:t>Unilobar</a:t>
            </a:r>
            <a:r>
              <a:rPr lang="en-US" altLang="ko-KR" dirty="0">
                <a:solidFill>
                  <a:srgbClr val="FF0000"/>
                </a:solidFill>
              </a:rPr>
              <a:t> 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ko-KR" dirty="0"/>
              <a:t>Sufficient normal liver can be saved.</a:t>
            </a:r>
          </a:p>
          <a:p>
            <a:endParaRPr lang="en-US" altLang="ko-KR" dirty="0"/>
          </a:p>
          <a:p>
            <a:pPr>
              <a:buFont typeface="Wingdings" panose="05000000000000000000" pitchFamily="2" charset="2"/>
              <a:buChar char="è"/>
            </a:pPr>
            <a:r>
              <a:rPr lang="en-US" altLang="ko-KR" dirty="0">
                <a:sym typeface="Wingdings" panose="05000000000000000000" pitchFamily="2" charset="2"/>
              </a:rPr>
              <a:t>Radiation lobectomy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with short hospitalization, minimal pain, less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visit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     at the cost of high cost (800</a:t>
            </a:r>
            <a:r>
              <a:rPr lang="ko-KR" altLang="en-US" dirty="0">
                <a:sym typeface="Wingdings" panose="05000000000000000000" pitchFamily="2" charset="2"/>
              </a:rPr>
              <a:t>만원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3109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AA8306-893B-4170-4859-695F5D4C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155)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EA1E0919-9E53-EE61-53C9-C88777E90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524317"/>
            <a:ext cx="7675241" cy="452596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F4CC2-27A2-D7E8-41BD-C6A86E9BDE08}"/>
              </a:ext>
            </a:extLst>
          </p:cNvPr>
          <p:cNvSpPr txBox="1"/>
          <p:nvPr/>
        </p:nvSpPr>
        <p:spPr>
          <a:xfrm>
            <a:off x="6804248" y="346413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82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73</a:t>
            </a:r>
            <a:r>
              <a:rPr lang="ko-KR" altLang="en-US" dirty="0"/>
              <a:t>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69492B-EC33-87D5-CD87-3CAEB8EBAFBD}"/>
              </a:ext>
            </a:extLst>
          </p:cNvPr>
          <p:cNvSpPr txBox="1"/>
          <p:nvPr/>
        </p:nvSpPr>
        <p:spPr>
          <a:xfrm>
            <a:off x="6804248" y="431039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28.4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6.9 </a:t>
            </a:r>
            <a:r>
              <a:rPr lang="ko-KR" altLang="en-US" dirty="0"/>
              <a:t>개월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31C511-29F9-43C8-8C80-26888F5C3CCF}"/>
              </a:ext>
            </a:extLst>
          </p:cNvPr>
          <p:cNvSpPr txBox="1"/>
          <p:nvPr/>
        </p:nvSpPr>
        <p:spPr>
          <a:xfrm>
            <a:off x="1763688" y="12687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지난 </a:t>
            </a:r>
            <a:r>
              <a:rPr lang="en-US" altLang="ko-KR" dirty="0"/>
              <a:t>10</a:t>
            </a:r>
            <a:r>
              <a:rPr lang="ko-KR" altLang="en-US" dirty="0"/>
              <a:t>년간 </a:t>
            </a:r>
            <a:r>
              <a:rPr lang="en-US" altLang="ko-KR" dirty="0"/>
              <a:t>treatment-naïve patient with PVT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0286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5AA7AC0E-AE5B-ED6C-F84D-8BC3C2621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AAA8306-893B-4170-4859-695F5D4C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155)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3F4CC2-27A2-D7E8-41BD-C6A86E9BDE08}"/>
              </a:ext>
            </a:extLst>
          </p:cNvPr>
          <p:cNvSpPr txBox="1"/>
          <p:nvPr/>
        </p:nvSpPr>
        <p:spPr>
          <a:xfrm>
            <a:off x="6804248" y="346413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32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20</a:t>
            </a:r>
            <a:r>
              <a:rPr lang="ko-KR" altLang="en-US" dirty="0"/>
              <a:t>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69492B-EC33-87D5-CD87-3CAEB8EBAFBD}"/>
              </a:ext>
            </a:extLst>
          </p:cNvPr>
          <p:cNvSpPr txBox="1"/>
          <p:nvPr/>
        </p:nvSpPr>
        <p:spPr>
          <a:xfrm>
            <a:off x="6804248" y="431039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33.7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6.8 </a:t>
            </a:r>
            <a:r>
              <a:rPr lang="ko-KR" altLang="en-US" dirty="0"/>
              <a:t>개월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1DF09-EBFA-1C85-A87E-8F5F53374DDB}"/>
              </a:ext>
            </a:extLst>
          </p:cNvPr>
          <p:cNvSpPr txBox="1"/>
          <p:nvPr/>
        </p:nvSpPr>
        <p:spPr>
          <a:xfrm>
            <a:off x="5292080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PVT 52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628F09-2960-48D7-8F78-D0BB5B10F3A8}"/>
              </a:ext>
            </a:extLst>
          </p:cNvPr>
          <p:cNvSpPr txBox="1"/>
          <p:nvPr/>
        </p:nvSpPr>
        <p:spPr>
          <a:xfrm>
            <a:off x="1763688" y="12687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지난 </a:t>
            </a:r>
            <a:r>
              <a:rPr lang="en-US" altLang="ko-KR" dirty="0"/>
              <a:t>10</a:t>
            </a:r>
            <a:r>
              <a:rPr lang="ko-KR" altLang="en-US" dirty="0"/>
              <a:t>년간 </a:t>
            </a:r>
            <a:r>
              <a:rPr lang="en-US" altLang="ko-KR" dirty="0"/>
              <a:t>treatment-naïve patient with PVT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7971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43029BCD-A95B-43DC-4DBD-A4FC851D9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AAA8306-893B-4170-4859-695F5D4C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155)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3F4CC2-27A2-D7E8-41BD-C6A86E9BDE08}"/>
              </a:ext>
            </a:extLst>
          </p:cNvPr>
          <p:cNvSpPr txBox="1"/>
          <p:nvPr/>
        </p:nvSpPr>
        <p:spPr>
          <a:xfrm>
            <a:off x="6804248" y="346413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43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30</a:t>
            </a:r>
            <a:r>
              <a:rPr lang="ko-KR" altLang="en-US" dirty="0"/>
              <a:t>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69492B-EC33-87D5-CD87-3CAEB8EBAFBD}"/>
              </a:ext>
            </a:extLst>
          </p:cNvPr>
          <p:cNvSpPr txBox="1"/>
          <p:nvPr/>
        </p:nvSpPr>
        <p:spPr>
          <a:xfrm>
            <a:off x="6804248" y="431039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24.5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6.9 </a:t>
            </a:r>
            <a:r>
              <a:rPr lang="ko-KR" altLang="en-US" dirty="0"/>
              <a:t>개월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1DF09-EBFA-1C85-A87E-8F5F53374DDB}"/>
              </a:ext>
            </a:extLst>
          </p:cNvPr>
          <p:cNvSpPr txBox="1"/>
          <p:nvPr/>
        </p:nvSpPr>
        <p:spPr>
          <a:xfrm>
            <a:off x="5292080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Lobar PVT 73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53FDD2-AF04-4C78-8D2C-2CA5FDC4E74F}"/>
              </a:ext>
            </a:extLst>
          </p:cNvPr>
          <p:cNvSpPr txBox="1"/>
          <p:nvPr/>
        </p:nvSpPr>
        <p:spPr>
          <a:xfrm>
            <a:off x="1763688" y="12687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지난 </a:t>
            </a:r>
            <a:r>
              <a:rPr lang="en-US" altLang="ko-KR" dirty="0"/>
              <a:t>10</a:t>
            </a:r>
            <a:r>
              <a:rPr lang="ko-KR" altLang="en-US" dirty="0"/>
              <a:t>년간 </a:t>
            </a:r>
            <a:r>
              <a:rPr lang="en-US" altLang="ko-KR" dirty="0"/>
              <a:t>treatment-naïve patient with PVT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1737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782551-A729-8968-5FAD-045D22E7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110)</a:t>
            </a:r>
            <a:endParaRPr lang="ko-KR" altLang="en-US" dirty="0"/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E694633D-64B2-4BF6-B0B3-68A0C53CF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443C6F-B96C-F8D8-AA1D-98C6C2151A6B}"/>
              </a:ext>
            </a:extLst>
          </p:cNvPr>
          <p:cNvSpPr txBox="1"/>
          <p:nvPr/>
        </p:nvSpPr>
        <p:spPr>
          <a:xfrm>
            <a:off x="6804248" y="346413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61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49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F8D1E-4CD2-3A0A-AA14-4991229F2F03}"/>
              </a:ext>
            </a:extLst>
          </p:cNvPr>
          <p:cNvSpPr txBox="1"/>
          <p:nvPr/>
        </p:nvSpPr>
        <p:spPr>
          <a:xfrm>
            <a:off x="6804248" y="431039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35.6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8.8 </a:t>
            </a:r>
            <a:r>
              <a:rPr lang="ko-KR" altLang="en-US" dirty="0"/>
              <a:t>개월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9A382D-0A43-E4A3-D41D-3EE759626203}"/>
              </a:ext>
            </a:extLst>
          </p:cNvPr>
          <p:cNvSpPr txBox="1"/>
          <p:nvPr/>
        </p:nvSpPr>
        <p:spPr>
          <a:xfrm>
            <a:off x="1979712" y="113958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HV invasion, Bile duct invasion, extrahepatic meta </a:t>
            </a:r>
            <a:r>
              <a:rPr lang="ko-KR" altLang="en-US" dirty="0"/>
              <a:t>제외</a:t>
            </a:r>
          </a:p>
        </p:txBody>
      </p:sp>
    </p:spTree>
    <p:extLst>
      <p:ext uri="{BB962C8B-B14F-4D97-AF65-F5344CB8AC3E}">
        <p14:creationId xmlns:p14="http://schemas.microsoft.com/office/powerpoint/2010/main" val="1791981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4235F857-7C9D-B988-3B14-1A196E410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B782551-A729-8968-5FAD-045D22E7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110)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443C6F-B96C-F8D8-AA1D-98C6C2151A6B}"/>
              </a:ext>
            </a:extLst>
          </p:cNvPr>
          <p:cNvSpPr txBox="1"/>
          <p:nvPr/>
        </p:nvSpPr>
        <p:spPr>
          <a:xfrm>
            <a:off x="6804248" y="346413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24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11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F8D1E-4CD2-3A0A-AA14-4991229F2F03}"/>
              </a:ext>
            </a:extLst>
          </p:cNvPr>
          <p:cNvSpPr txBox="1"/>
          <p:nvPr/>
        </p:nvSpPr>
        <p:spPr>
          <a:xfrm>
            <a:off x="6804248" y="431039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39.6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8.8 </a:t>
            </a:r>
            <a:r>
              <a:rPr lang="ko-KR" altLang="en-US" dirty="0"/>
              <a:t>개월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9A382D-0A43-E4A3-D41D-3EE759626203}"/>
              </a:ext>
            </a:extLst>
          </p:cNvPr>
          <p:cNvSpPr txBox="1"/>
          <p:nvPr/>
        </p:nvSpPr>
        <p:spPr>
          <a:xfrm>
            <a:off x="1979712" y="113958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HV invasion, Bile duct invasion, extrahepatic meta </a:t>
            </a:r>
            <a:r>
              <a:rPr lang="ko-KR" altLang="en-US" dirty="0"/>
              <a:t>제외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36152-C51C-210F-2E95-0E7AA8E01917}"/>
              </a:ext>
            </a:extLst>
          </p:cNvPr>
          <p:cNvSpPr txBox="1"/>
          <p:nvPr/>
        </p:nvSpPr>
        <p:spPr>
          <a:xfrm>
            <a:off x="5292080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Segmental PVT 35</a:t>
            </a:r>
            <a:r>
              <a:rPr lang="ko-KR" altLang="en-US" dirty="0"/>
              <a:t>명</a:t>
            </a:r>
          </a:p>
        </p:txBody>
      </p:sp>
    </p:spTree>
    <p:extLst>
      <p:ext uri="{BB962C8B-B14F-4D97-AF65-F5344CB8AC3E}">
        <p14:creationId xmlns:p14="http://schemas.microsoft.com/office/powerpoint/2010/main" val="3932772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98641CA5-C09E-D745-0E44-A1F14C76A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379" y="1600200"/>
            <a:ext cx="7675241" cy="452596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B782551-A729-8968-5FAD-045D22E7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110)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443C6F-B96C-F8D8-AA1D-98C6C2151A6B}"/>
              </a:ext>
            </a:extLst>
          </p:cNvPr>
          <p:cNvSpPr txBox="1"/>
          <p:nvPr/>
        </p:nvSpPr>
        <p:spPr>
          <a:xfrm>
            <a:off x="6804248" y="346413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32</a:t>
            </a:r>
            <a:r>
              <a:rPr lang="ko-KR" altLang="en-US" dirty="0"/>
              <a:t>명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21</a:t>
            </a:r>
            <a:r>
              <a:rPr lang="ko-KR" altLang="en-US" dirty="0"/>
              <a:t>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F8D1E-4CD2-3A0A-AA14-4991229F2F03}"/>
              </a:ext>
            </a:extLst>
          </p:cNvPr>
          <p:cNvSpPr txBox="1"/>
          <p:nvPr/>
        </p:nvSpPr>
        <p:spPr>
          <a:xfrm>
            <a:off x="6804248" y="431039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Unilobar</a:t>
            </a:r>
            <a:r>
              <a:rPr lang="en-US" altLang="ko-KR" dirty="0"/>
              <a:t> 35.6 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en-US" altLang="ko-KR" dirty="0"/>
              <a:t>Bi-lobar</a:t>
            </a:r>
            <a:r>
              <a:rPr lang="ko-KR" altLang="en-US" dirty="0"/>
              <a:t> </a:t>
            </a:r>
            <a:r>
              <a:rPr lang="en-US" altLang="ko-KR" dirty="0"/>
              <a:t>12.2 </a:t>
            </a:r>
            <a:r>
              <a:rPr lang="ko-KR" altLang="en-US" dirty="0"/>
              <a:t>개월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9A382D-0A43-E4A3-D41D-3EE759626203}"/>
              </a:ext>
            </a:extLst>
          </p:cNvPr>
          <p:cNvSpPr txBox="1"/>
          <p:nvPr/>
        </p:nvSpPr>
        <p:spPr>
          <a:xfrm>
            <a:off x="1979712" y="1139587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HV invasion, Bile duct invasion, extrahepatic meta </a:t>
            </a:r>
            <a:r>
              <a:rPr lang="ko-KR" altLang="en-US" dirty="0"/>
              <a:t>제외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36152-C51C-210F-2E95-0E7AA8E01917}"/>
              </a:ext>
            </a:extLst>
          </p:cNvPr>
          <p:cNvSpPr txBox="1"/>
          <p:nvPr/>
        </p:nvSpPr>
        <p:spPr>
          <a:xfrm>
            <a:off x="5292080" y="170080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Lobar PVT 53</a:t>
            </a:r>
            <a:r>
              <a:rPr lang="ko-KR" altLang="en-US" dirty="0"/>
              <a:t>명</a:t>
            </a:r>
          </a:p>
        </p:txBody>
      </p:sp>
    </p:spTree>
    <p:extLst>
      <p:ext uri="{BB962C8B-B14F-4D97-AF65-F5344CB8AC3E}">
        <p14:creationId xmlns:p14="http://schemas.microsoft.com/office/powerpoint/2010/main" val="2235259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AEF8B-D008-DBD8-ACAE-0ED324B3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HCC with PVT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D52146-F674-B8A9-A280-9499F904B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Liver function : Child class A </a:t>
            </a:r>
          </a:p>
          <a:p>
            <a:r>
              <a:rPr lang="en-US" altLang="ko-KR" dirty="0"/>
              <a:t>Tumor extent : Uni-lobar disease</a:t>
            </a:r>
          </a:p>
          <a:p>
            <a:r>
              <a:rPr lang="en-US" altLang="ko-KR" dirty="0"/>
              <a:t>AP shunt : Absent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 Boosted radioembolization is feasible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 Good clinical outcome is expected.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41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74972B-664E-A787-DE81-65728C09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JAMA oncology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A4B7DD-EE18-1A38-DC7F-8F5BEF231C0B}"/>
              </a:ext>
            </a:extLst>
          </p:cNvPr>
          <p:cNvSpPr txBox="1"/>
          <p:nvPr/>
        </p:nvSpPr>
        <p:spPr>
          <a:xfrm>
            <a:off x="2771800" y="1124744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Unilateral (61.1%) + Main (38.9%) PVT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53CC2BF-DBFA-A288-A490-8D52371E4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0" y="1772816"/>
            <a:ext cx="6091340" cy="44644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C24B33-6BB9-7AE1-5BCF-3002DFE09348}"/>
              </a:ext>
            </a:extLst>
          </p:cNvPr>
          <p:cNvSpPr txBox="1"/>
          <p:nvPr/>
        </p:nvSpPr>
        <p:spPr>
          <a:xfrm>
            <a:off x="6983760" y="340436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TACE +RT 55.0 </a:t>
            </a:r>
            <a:r>
              <a:rPr lang="ko-KR" altLang="en-US" dirty="0"/>
              <a:t>주</a:t>
            </a:r>
            <a:endParaRPr lang="en-US" altLang="ko-KR" dirty="0"/>
          </a:p>
          <a:p>
            <a:r>
              <a:rPr lang="en-US" altLang="ko-KR" dirty="0"/>
              <a:t>Sorafenib 43.0 </a:t>
            </a:r>
            <a:r>
              <a:rPr lang="ko-KR" altLang="en-US" dirty="0"/>
              <a:t>주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1378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74972B-664E-A787-DE81-65728C09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SNUH data (n = 103)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758D131-CB30-18D5-16BA-616AA1C32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432308"/>
            <a:ext cx="7920880" cy="503569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4B7DD-EE18-1A38-DC7F-8F5BEF231C0B}"/>
              </a:ext>
            </a:extLst>
          </p:cNvPr>
          <p:cNvSpPr txBox="1"/>
          <p:nvPr/>
        </p:nvSpPr>
        <p:spPr>
          <a:xfrm>
            <a:off x="2771800" y="1139587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Lobar (73) + Main (30) PVT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9199BB-4EB1-1DDB-C40D-70A8F145F322}"/>
              </a:ext>
            </a:extLst>
          </p:cNvPr>
          <p:cNvSpPr txBox="1"/>
          <p:nvPr/>
        </p:nvSpPr>
        <p:spPr>
          <a:xfrm>
            <a:off x="6983760" y="34043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TARE 74.6 </a:t>
            </a:r>
            <a:r>
              <a:rPr lang="ko-KR" altLang="en-US" dirty="0"/>
              <a:t>주</a:t>
            </a:r>
            <a:endParaRPr lang="en-US" altLang="ko-KR" dirty="0"/>
          </a:p>
          <a:p>
            <a:r>
              <a:rPr lang="en-US" altLang="ko-KR" dirty="0"/>
              <a:t>17.2</a:t>
            </a:r>
            <a:r>
              <a:rPr lang="ko-KR" altLang="en-US" dirty="0"/>
              <a:t>개월</a:t>
            </a:r>
          </a:p>
        </p:txBody>
      </p:sp>
    </p:spTree>
    <p:extLst>
      <p:ext uri="{BB962C8B-B14F-4D97-AF65-F5344CB8AC3E}">
        <p14:creationId xmlns:p14="http://schemas.microsoft.com/office/powerpoint/2010/main" val="1010983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74972B-664E-A787-DE81-65728C09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TARE vs TACE+RT vs Sorafenib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53CC2BF-DBFA-A288-A490-8D52371E42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0" y="1772816"/>
            <a:ext cx="6091340" cy="44644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C24B33-6BB9-7AE1-5BCF-3002DFE09348}"/>
              </a:ext>
            </a:extLst>
          </p:cNvPr>
          <p:cNvSpPr txBox="1"/>
          <p:nvPr/>
        </p:nvSpPr>
        <p:spPr>
          <a:xfrm>
            <a:off x="6984836" y="3284984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TARE 74.6 </a:t>
            </a:r>
            <a:r>
              <a:rPr lang="ko-KR" altLang="en-US" dirty="0"/>
              <a:t>주</a:t>
            </a:r>
          </a:p>
          <a:p>
            <a:endParaRPr lang="en-US" altLang="ko-KR" dirty="0"/>
          </a:p>
          <a:p>
            <a:r>
              <a:rPr lang="en-US" altLang="ko-KR" dirty="0"/>
              <a:t>TACE +RT 55.0 </a:t>
            </a:r>
            <a:r>
              <a:rPr lang="ko-KR" altLang="en-US" dirty="0"/>
              <a:t>주</a:t>
            </a:r>
            <a:endParaRPr lang="en-US" altLang="ko-KR" dirty="0"/>
          </a:p>
          <a:p>
            <a:r>
              <a:rPr lang="en-US" altLang="ko-KR" dirty="0"/>
              <a:t>Sorafenib 43.0 </a:t>
            </a:r>
            <a:r>
              <a:rPr lang="ko-KR" altLang="en-US" dirty="0"/>
              <a:t>주</a:t>
            </a:r>
          </a:p>
          <a:p>
            <a:endParaRPr lang="ko-KR" altLang="en-US" dirty="0"/>
          </a:p>
        </p:txBody>
      </p:sp>
      <p:pic>
        <p:nvPicPr>
          <p:cNvPr id="3" name="내용 개체 틀 4">
            <a:extLst>
              <a:ext uri="{FF2B5EF4-FFF2-40B4-BE49-F238E27FC236}">
                <a16:creationId xmlns:a16="http://schemas.microsoft.com/office/drawing/2014/main" id="{086C5537-A2D1-1D3F-6559-9547E9C12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alphaModFix amt="31000"/>
          </a:blip>
          <a:srcRect l="8182" t="6761" r="25006" b="16021"/>
          <a:stretch/>
        </p:blipFill>
        <p:spPr>
          <a:xfrm>
            <a:off x="1691680" y="1772816"/>
            <a:ext cx="5292080" cy="3888432"/>
          </a:xfrm>
        </p:spPr>
      </p:pic>
    </p:spTree>
    <p:extLst>
      <p:ext uri="{BB962C8B-B14F-4D97-AF65-F5344CB8AC3E}">
        <p14:creationId xmlns:p14="http://schemas.microsoft.com/office/powerpoint/2010/main" val="73634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26037</TotalTime>
  <Words>852</Words>
  <Application>Microsoft Office PowerPoint</Application>
  <PresentationFormat>화면 슬라이드 쇼(4:3)</PresentationFormat>
  <Paragraphs>202</Paragraphs>
  <Slides>32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7" baseType="lpstr">
      <vt:lpstr>맑은 고딕</vt:lpstr>
      <vt:lpstr>Arial</vt:lpstr>
      <vt:lpstr>Calibri</vt:lpstr>
      <vt:lpstr>Wingdings</vt:lpstr>
      <vt:lpstr>Office Theme</vt:lpstr>
      <vt:lpstr>TARE is the first-line option</vt:lpstr>
      <vt:lpstr>Locally advanced HCC with minor PVI </vt:lpstr>
      <vt:lpstr>PVT classification</vt:lpstr>
      <vt:lpstr>PowerPoint 프레젠테이션</vt:lpstr>
      <vt:lpstr>PowerPoint 프레젠테이션</vt:lpstr>
      <vt:lpstr>PVT classification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Boosted radioembolization</vt:lpstr>
      <vt:lpstr>SNUH data (n = 155)</vt:lpstr>
      <vt:lpstr>SNUH data (n = 155)</vt:lpstr>
      <vt:lpstr>SNUH data (n = 110)</vt:lpstr>
      <vt:lpstr>SNUH data (n = 110)</vt:lpstr>
      <vt:lpstr>Locally advanced HCC with major PVI </vt:lpstr>
      <vt:lpstr>PVT with AP shunt</vt:lpstr>
      <vt:lpstr>PVT with AP shunt</vt:lpstr>
      <vt:lpstr>HCC with PVT</vt:lpstr>
      <vt:lpstr>Boosted radioembolization</vt:lpstr>
      <vt:lpstr>SNUH data (n = 155)</vt:lpstr>
      <vt:lpstr>SNUH data (n = 155)</vt:lpstr>
      <vt:lpstr>SNUH data (n = 155)</vt:lpstr>
      <vt:lpstr>SNUH data (n = 110)</vt:lpstr>
      <vt:lpstr>SNUH data (n = 110)</vt:lpstr>
      <vt:lpstr>SNUH data (n = 110)</vt:lpstr>
      <vt:lpstr>HCC with PVT</vt:lpstr>
      <vt:lpstr>JAMA oncology</vt:lpstr>
      <vt:lpstr>SNUH data (n = 103)</vt:lpstr>
      <vt:lpstr>TARE vs TACE+RT vs Sorafenib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snuh</dc:creator>
  <cp:lastModifiedBy>User</cp:lastModifiedBy>
  <cp:revision>804</cp:revision>
  <dcterms:created xsi:type="dcterms:W3CDTF">2011-03-10T07:43:33Z</dcterms:created>
  <dcterms:modified xsi:type="dcterms:W3CDTF">2022-09-16T06:20:21Z</dcterms:modified>
</cp:coreProperties>
</file>